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2.xml" ContentType="application/vnd.ms-office.chartex+xml"/>
  <Override PartName="/ppt/charts/style8.xml" ContentType="application/vnd.ms-office.chartstyle+xml"/>
  <Override PartName="/ppt/charts/colors8.xml" ContentType="application/vnd.ms-office.chartcolorstyle+xml"/>
  <Override PartName="/ppt/charts/chartEx3.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93" r:id="rId4"/>
  </p:sldMasterIdLst>
  <p:notesMasterIdLst>
    <p:notesMasterId r:id="rId38"/>
  </p:notesMasterIdLst>
  <p:sldIdLst>
    <p:sldId id="256" r:id="rId5"/>
    <p:sldId id="304" r:id="rId6"/>
    <p:sldId id="306" r:id="rId7"/>
    <p:sldId id="312" r:id="rId8"/>
    <p:sldId id="313" r:id="rId9"/>
    <p:sldId id="314" r:id="rId10"/>
    <p:sldId id="307" r:id="rId11"/>
    <p:sldId id="315" r:id="rId12"/>
    <p:sldId id="316" r:id="rId13"/>
    <p:sldId id="318" r:id="rId14"/>
    <p:sldId id="319" r:id="rId15"/>
    <p:sldId id="308" r:id="rId16"/>
    <p:sldId id="322" r:id="rId17"/>
    <p:sldId id="321" r:id="rId18"/>
    <p:sldId id="323" r:id="rId19"/>
    <p:sldId id="324" r:id="rId20"/>
    <p:sldId id="338" r:id="rId21"/>
    <p:sldId id="339" r:id="rId22"/>
    <p:sldId id="326" r:id="rId23"/>
    <p:sldId id="327" r:id="rId24"/>
    <p:sldId id="328" r:id="rId25"/>
    <p:sldId id="329" r:id="rId26"/>
    <p:sldId id="330" r:id="rId27"/>
    <p:sldId id="331" r:id="rId28"/>
    <p:sldId id="309" r:id="rId29"/>
    <p:sldId id="335" r:id="rId30"/>
    <p:sldId id="342" r:id="rId31"/>
    <p:sldId id="344" r:id="rId32"/>
    <p:sldId id="336" r:id="rId33"/>
    <p:sldId id="337" r:id="rId34"/>
    <p:sldId id="340" r:id="rId35"/>
    <p:sldId id="341" r:id="rId36"/>
    <p:sldId id="303" r:id="rId37"/>
  </p:sldIdLst>
  <p:sldSz cx="9906000" cy="6858000" type="A4"/>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26" userDrawn="1">
          <p15:clr>
            <a:srgbClr val="A4A3A4"/>
          </p15:clr>
        </p15:guide>
        <p15:guide id="3" pos="6114"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01A"/>
    <a:srgbClr val="000000"/>
    <a:srgbClr val="4B37A9"/>
    <a:srgbClr val="C6C6C6"/>
    <a:srgbClr val="6B9527"/>
    <a:srgbClr val="8DC333"/>
    <a:srgbClr val="004686"/>
    <a:srgbClr val="32AEB8"/>
    <a:srgbClr val="FDFDFD"/>
    <a:srgbClr val="F2A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0" autoAdjust="0"/>
    <p:restoredTop sz="93898" autoAdjust="0"/>
  </p:normalViewPr>
  <p:slideViewPr>
    <p:cSldViewPr>
      <p:cViewPr>
        <p:scale>
          <a:sx n="80" d="100"/>
          <a:sy n="80" d="100"/>
        </p:scale>
        <p:origin x="258" y="420"/>
      </p:cViewPr>
      <p:guideLst>
        <p:guide orient="horz" pos="2160"/>
        <p:guide pos="126"/>
        <p:guide pos="6114"/>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My%20Documents\kenc\&#26700;&#38754;\Ken_Final_Python\EDD_&#20998;&#26512;\EDD&#23458;&#25142;&#20998;&#26512;\output\&#21934;&#19968;&#23458;&#25142;_&#27511;&#21490;\&#30333;&#20908;&#33521;_outpu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My%20Documents\kenc\&#26700;&#38754;\Ken_Final_Python\EDD_&#20998;&#26512;\EDD&#23458;&#25142;&#20998;&#26512;\output\&#21934;&#19968;&#23458;&#25142;_&#27511;&#21490;\&#30333;&#20908;&#33521;_outpu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My%20Documents\kenc\&#26700;&#38754;\Ken_Final_Python\Ins&#23458;&#25142;&#27512;&#25142;\2021_Oct_ILP\output_onshore%20AUM%20202110.xlsx.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My%20Documents\kenc\&#26700;&#38754;\Ken_Final_Python\&#22522;&#37329;&#35264;&#28204;&#31449;\output\October_offshore_output.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D:\My%20Documents\kenc\&#26700;&#38754;\Ken_Final_Python\&#22522;&#37329;&#35264;&#28204;&#31449;\output\October_offshore_output.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D:\My%20Documents\kenc\&#26700;&#38754;\Ken_Final_Python\Ins&#23458;&#25142;&#27512;&#25142;\2021_Oct_ILP\output_onshore%20AUM%20202110.xlsx.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D:\My%20Documents\kenc\&#26700;&#38754;\Ken_Final_Python\&#22522;&#37329;&#35264;&#28204;&#31449;\output\October_offshore_outpu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My%20Documents\kenc\&#26700;&#38754;\Ken_Final_Python\&#22522;&#37329;&#35264;&#28204;&#31449;\output\October_offshore_outpu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t>客戶 </a:t>
            </a:r>
            <a:r>
              <a:rPr lang="en-US"/>
              <a:t>- </a:t>
            </a:r>
            <a:r>
              <a:rPr lang="zh-TW"/>
              <a:t>歷史交易概況</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lineChart>
        <c:grouping val="stacked"/>
        <c:varyColors val="0"/>
        <c:ser>
          <c:idx val="0"/>
          <c:order val="0"/>
          <c:tx>
            <c:strRef>
              <c:f>Sheet!$C$1</c:f>
              <c:strCache>
                <c:ptCount val="1"/>
                <c:pt idx="0">
                  <c:v>月交易金額(台幣-加總)-一般申購</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Sheet!$C$2:$C$14</c:f>
              <c:numCache>
                <c:formatCode>_-* #,##0_-;\-* #,##0_-;_-* "-"??_-;_-@_-</c:formatCode>
                <c:ptCount val="13"/>
                <c:pt idx="0">
                  <c:v>5300000</c:v>
                </c:pt>
                <c:pt idx="1">
                  <c:v>2700000</c:v>
                </c:pt>
                <c:pt idx="2">
                  <c:v>12800000</c:v>
                </c:pt>
                <c:pt idx="3">
                  <c:v>10000000</c:v>
                </c:pt>
                <c:pt idx="4">
                  <c:v>2500000</c:v>
                </c:pt>
                <c:pt idx="5">
                  <c:v>5100000</c:v>
                </c:pt>
                <c:pt idx="6">
                  <c:v>9600000</c:v>
                </c:pt>
                <c:pt idx="7">
                  <c:v>3000000</c:v>
                </c:pt>
                <c:pt idx="8">
                  <c:v>8700000</c:v>
                </c:pt>
                <c:pt idx="9">
                  <c:v>7973915</c:v>
                </c:pt>
                <c:pt idx="10">
                  <c:v>10500000</c:v>
                </c:pt>
                <c:pt idx="11">
                  <c:v>8600000</c:v>
                </c:pt>
                <c:pt idx="12">
                  <c:v>11200000</c:v>
                </c:pt>
              </c:numCache>
            </c:numRef>
          </c:val>
          <c:smooth val="0"/>
          <c:extLst>
            <c:ext xmlns:c16="http://schemas.microsoft.com/office/drawing/2014/chart" uri="{C3380CC4-5D6E-409C-BE32-E72D297353CC}">
              <c16:uniqueId val="{00000000-D7DE-4DB3-AD1A-8D3F9A147FE0}"/>
            </c:ext>
          </c:extLst>
        </c:ser>
        <c:ser>
          <c:idx val="2"/>
          <c:order val="1"/>
          <c:tx>
            <c:strRef>
              <c:f>Sheet!$E$1</c:f>
              <c:strCache>
                <c:ptCount val="1"/>
                <c:pt idx="0">
                  <c:v>月交易金額(台幣-加總)-轉入</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val>
            <c:numRef>
              <c:f>Sheet!$E$2:$E$14</c:f>
              <c:numCache>
                <c:formatCode>_-* #,##0_-;\-* #,##0_-;_-* "-"??_-;_-@_-</c:formatCode>
                <c:ptCount val="13"/>
                <c:pt idx="0">
                  <c:v>4253090</c:v>
                </c:pt>
                <c:pt idx="1">
                  <c:v>7438485</c:v>
                </c:pt>
                <c:pt idx="2">
                  <c:v>12889894</c:v>
                </c:pt>
                <c:pt idx="3">
                  <c:v>12117265</c:v>
                </c:pt>
                <c:pt idx="4">
                  <c:v>7584642</c:v>
                </c:pt>
                <c:pt idx="5">
                  <c:v>4239778</c:v>
                </c:pt>
                <c:pt idx="6">
                  <c:v>6004662</c:v>
                </c:pt>
                <c:pt idx="7">
                  <c:v>5931275.4800000004</c:v>
                </c:pt>
                <c:pt idx="8">
                  <c:v>5008452</c:v>
                </c:pt>
                <c:pt idx="9">
                  <c:v>1785585</c:v>
                </c:pt>
                <c:pt idx="10">
                  <c:v>15196337</c:v>
                </c:pt>
                <c:pt idx="11">
                  <c:v>7263003</c:v>
                </c:pt>
                <c:pt idx="12">
                  <c:v>10810604</c:v>
                </c:pt>
              </c:numCache>
            </c:numRef>
          </c:val>
          <c:smooth val="0"/>
          <c:extLst>
            <c:ext xmlns:c16="http://schemas.microsoft.com/office/drawing/2014/chart" uri="{C3380CC4-5D6E-409C-BE32-E72D297353CC}">
              <c16:uniqueId val="{00000001-D7DE-4DB3-AD1A-8D3F9A147FE0}"/>
            </c:ext>
          </c:extLst>
        </c:ser>
        <c:ser>
          <c:idx val="1"/>
          <c:order val="2"/>
          <c:tx>
            <c:strRef>
              <c:f>Sheet!$D$1</c:f>
              <c:strCache>
                <c:ptCount val="1"/>
                <c:pt idx="0">
                  <c:v>月交易金額(台幣-加總)-贖回</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val>
            <c:numRef>
              <c:f>Sheet!$D$2:$D$14</c:f>
              <c:numCache>
                <c:formatCode>_-* #,##0_-;\-* #,##0_-;_-* "-"??_-;_-@_-</c:formatCode>
                <c:ptCount val="13"/>
                <c:pt idx="0">
                  <c:v>8506286</c:v>
                </c:pt>
                <c:pt idx="1">
                  <c:v>11203814</c:v>
                </c:pt>
                <c:pt idx="2">
                  <c:v>29453763</c:v>
                </c:pt>
                <c:pt idx="3">
                  <c:v>25121547</c:v>
                </c:pt>
                <c:pt idx="4">
                  <c:v>16208972</c:v>
                </c:pt>
                <c:pt idx="5">
                  <c:v>6553521</c:v>
                </c:pt>
                <c:pt idx="6">
                  <c:v>12009442</c:v>
                </c:pt>
                <c:pt idx="7">
                  <c:v>5047767.4000000004</c:v>
                </c:pt>
                <c:pt idx="8">
                  <c:v>13060875.68</c:v>
                </c:pt>
                <c:pt idx="9">
                  <c:v>4935631</c:v>
                </c:pt>
                <c:pt idx="10">
                  <c:v>31236220</c:v>
                </c:pt>
                <c:pt idx="11">
                  <c:v>12318532</c:v>
                </c:pt>
                <c:pt idx="12">
                  <c:v>21621825</c:v>
                </c:pt>
              </c:numCache>
            </c:numRef>
          </c:val>
          <c:smooth val="0"/>
          <c:extLst>
            <c:ext xmlns:c16="http://schemas.microsoft.com/office/drawing/2014/chart" uri="{C3380CC4-5D6E-409C-BE32-E72D297353CC}">
              <c16:uniqueId val="{00000002-D7DE-4DB3-AD1A-8D3F9A147FE0}"/>
            </c:ext>
          </c:extLst>
        </c:ser>
        <c:dLbls>
          <c:showLegendKey val="0"/>
          <c:showVal val="0"/>
          <c:showCatName val="0"/>
          <c:showSerName val="0"/>
          <c:showPercent val="0"/>
          <c:showBubbleSize val="0"/>
        </c:dLbls>
        <c:smooth val="0"/>
        <c:axId val="521148264"/>
        <c:axId val="521153184"/>
      </c:lineChart>
      <c:catAx>
        <c:axId val="52114826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21153184"/>
        <c:crosses val="autoZero"/>
        <c:auto val="1"/>
        <c:lblAlgn val="ctr"/>
        <c:lblOffset val="100"/>
        <c:noMultiLvlLbl val="0"/>
      </c:catAx>
      <c:valAx>
        <c:axId val="521153184"/>
        <c:scaling>
          <c:orientation val="minMax"/>
        </c:scaling>
        <c:delete val="0"/>
        <c:axPos val="l"/>
        <c:majorGridlines>
          <c:spPr>
            <a:ln w="9525" cap="flat" cmpd="sng" algn="ctr">
              <a:solidFill>
                <a:schemeClr val="lt1">
                  <a:lumMod val="95000"/>
                  <a:alpha val="10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21148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zh-TW"/>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zh-TW" sz="1800" b="1" i="0" baseline="0">
                <a:effectLst>
                  <a:outerShdw blurRad="50800" dist="38100" dir="5400000" algn="t" rotWithShape="0">
                    <a:srgbClr val="000000">
                      <a:alpha val="40000"/>
                    </a:srgbClr>
                  </a:outerShdw>
                </a:effectLst>
              </a:rPr>
              <a:t>客戶 </a:t>
            </a:r>
            <a:r>
              <a:rPr lang="en-US" altLang="zh-TW" sz="1800" b="1" i="0" baseline="0">
                <a:effectLst>
                  <a:outerShdw blurRad="50800" dist="38100" dir="5400000" algn="t" rotWithShape="0">
                    <a:srgbClr val="000000">
                      <a:alpha val="40000"/>
                    </a:srgbClr>
                  </a:outerShdw>
                </a:effectLst>
              </a:rPr>
              <a:t>- </a:t>
            </a:r>
            <a:r>
              <a:rPr lang="zh-TW" altLang="zh-TW" sz="1800" b="1" i="0" baseline="0">
                <a:effectLst>
                  <a:outerShdw blurRad="50800" dist="38100" dir="5400000" algn="t" rotWithShape="0">
                    <a:srgbClr val="000000">
                      <a:alpha val="40000"/>
                    </a:srgbClr>
                  </a:outerShdw>
                </a:effectLst>
              </a:rPr>
              <a:t>歷史交易敘述統計量</a:t>
            </a:r>
            <a:endParaRPr lang="zh-TW" altLang="zh-TW">
              <a:effectLst/>
            </a:endParaRP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lineChart>
        <c:grouping val="stacked"/>
        <c:varyColors val="0"/>
        <c:ser>
          <c:idx val="0"/>
          <c:order val="0"/>
          <c:tx>
            <c:strRef>
              <c:f>Sheet!$K$1</c:f>
              <c:strCache>
                <c:ptCount val="1"/>
                <c:pt idx="0">
                  <c:v>月最大單筆交易金額</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Sheet!$K$2:$K$14</c:f>
              <c:numCache>
                <c:formatCode>_-* #,##0_-;\-* #,##0_-;_-* "-"??_-;_-@_-</c:formatCode>
                <c:ptCount val="13"/>
                <c:pt idx="0">
                  <c:v>2000000</c:v>
                </c:pt>
                <c:pt idx="1">
                  <c:v>3267419</c:v>
                </c:pt>
                <c:pt idx="2">
                  <c:v>7711572</c:v>
                </c:pt>
                <c:pt idx="3">
                  <c:v>3760907</c:v>
                </c:pt>
                <c:pt idx="4">
                  <c:v>4769166</c:v>
                </c:pt>
                <c:pt idx="5">
                  <c:v>2313556</c:v>
                </c:pt>
                <c:pt idx="6">
                  <c:v>2528446</c:v>
                </c:pt>
                <c:pt idx="7">
                  <c:v>2063826.24</c:v>
                </c:pt>
                <c:pt idx="8">
                  <c:v>3043902.68</c:v>
                </c:pt>
                <c:pt idx="9">
                  <c:v>1785596</c:v>
                </c:pt>
                <c:pt idx="10">
                  <c:v>4604061</c:v>
                </c:pt>
                <c:pt idx="11">
                  <c:v>4604313</c:v>
                </c:pt>
                <c:pt idx="12">
                  <c:v>4775459</c:v>
                </c:pt>
              </c:numCache>
            </c:numRef>
          </c:val>
          <c:smooth val="0"/>
          <c:extLst>
            <c:ext xmlns:c16="http://schemas.microsoft.com/office/drawing/2014/chart" uri="{C3380CC4-5D6E-409C-BE32-E72D297353CC}">
              <c16:uniqueId val="{00000000-FD33-4307-B274-9A860D398FB8}"/>
            </c:ext>
          </c:extLst>
        </c:ser>
        <c:ser>
          <c:idx val="1"/>
          <c:order val="1"/>
          <c:tx>
            <c:strRef>
              <c:f>Sheet!$L$1</c:f>
              <c:strCache>
                <c:ptCount val="1"/>
                <c:pt idx="0">
                  <c:v>月交易金額平均值</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val>
            <c:numRef>
              <c:f>Sheet!$L$2:$L$14</c:f>
              <c:numCache>
                <c:formatCode>_-* #,##0_-;\-* #,##0_-;_-* "-"??_-;_-@_-</c:formatCode>
                <c:ptCount val="13"/>
                <c:pt idx="0">
                  <c:v>644977.71428571432</c:v>
                </c:pt>
                <c:pt idx="1">
                  <c:v>1641715.307692308</c:v>
                </c:pt>
                <c:pt idx="2">
                  <c:v>2297652.375</c:v>
                </c:pt>
                <c:pt idx="3">
                  <c:v>1098577.0232558141</c:v>
                </c:pt>
                <c:pt idx="4">
                  <c:v>1252076.857142857</c:v>
                </c:pt>
                <c:pt idx="5">
                  <c:v>1135235.642857143</c:v>
                </c:pt>
                <c:pt idx="6">
                  <c:v>1255186.5454545449</c:v>
                </c:pt>
                <c:pt idx="7">
                  <c:v>822296.6399999999</c:v>
                </c:pt>
                <c:pt idx="8">
                  <c:v>1115388.6533333331</c:v>
                </c:pt>
                <c:pt idx="9">
                  <c:v>667960.5</c:v>
                </c:pt>
                <c:pt idx="10">
                  <c:v>1423313.925</c:v>
                </c:pt>
                <c:pt idx="11">
                  <c:v>1225284.1304347829</c:v>
                </c:pt>
                <c:pt idx="12">
                  <c:v>1558301.0357142859</c:v>
                </c:pt>
              </c:numCache>
            </c:numRef>
          </c:val>
          <c:smooth val="0"/>
          <c:extLst>
            <c:ext xmlns:c16="http://schemas.microsoft.com/office/drawing/2014/chart" uri="{C3380CC4-5D6E-409C-BE32-E72D297353CC}">
              <c16:uniqueId val="{00000001-FD33-4307-B274-9A860D398FB8}"/>
            </c:ext>
          </c:extLst>
        </c:ser>
        <c:ser>
          <c:idx val="2"/>
          <c:order val="2"/>
          <c:tx>
            <c:strRef>
              <c:f>Sheet!$M$1</c:f>
              <c:strCache>
                <c:ptCount val="1"/>
                <c:pt idx="0">
                  <c:v>月交易金額標準差</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val>
            <c:numRef>
              <c:f>Sheet!$M$2:$M$14</c:f>
              <c:numCache>
                <c:formatCode>_-* #,##0_-;\-* #,##0_-;_-* "-"??_-;_-@_-</c:formatCode>
                <c:ptCount val="13"/>
                <c:pt idx="0">
                  <c:v>441026.81247791927</c:v>
                </c:pt>
                <c:pt idx="1">
                  <c:v>1175316.9027069809</c:v>
                </c:pt>
                <c:pt idx="2">
                  <c:v>2192364.7040033359</c:v>
                </c:pt>
                <c:pt idx="3">
                  <c:v>1149688.8763344069</c:v>
                </c:pt>
                <c:pt idx="4">
                  <c:v>1296090.7901654991</c:v>
                </c:pt>
                <c:pt idx="5">
                  <c:v>825848.00467748649</c:v>
                </c:pt>
                <c:pt idx="6">
                  <c:v>837615.55167884741</c:v>
                </c:pt>
                <c:pt idx="7">
                  <c:v>523735.78653015511</c:v>
                </c:pt>
                <c:pt idx="8">
                  <c:v>803134.45719658048</c:v>
                </c:pt>
                <c:pt idx="9">
                  <c:v>553601.4914937201</c:v>
                </c:pt>
                <c:pt idx="10">
                  <c:v>1268551.8199108781</c:v>
                </c:pt>
                <c:pt idx="11">
                  <c:v>1278198.895184417</c:v>
                </c:pt>
                <c:pt idx="12">
                  <c:v>1127285.452544838</c:v>
                </c:pt>
              </c:numCache>
            </c:numRef>
          </c:val>
          <c:smooth val="0"/>
          <c:extLst>
            <c:ext xmlns:c16="http://schemas.microsoft.com/office/drawing/2014/chart" uri="{C3380CC4-5D6E-409C-BE32-E72D297353CC}">
              <c16:uniqueId val="{00000002-FD33-4307-B274-9A860D398FB8}"/>
            </c:ext>
          </c:extLst>
        </c:ser>
        <c:dLbls>
          <c:showLegendKey val="0"/>
          <c:showVal val="0"/>
          <c:showCatName val="0"/>
          <c:showSerName val="0"/>
          <c:showPercent val="0"/>
          <c:showBubbleSize val="0"/>
        </c:dLbls>
        <c:smooth val="0"/>
        <c:axId val="570939056"/>
        <c:axId val="570945616"/>
      </c:lineChart>
      <c:catAx>
        <c:axId val="57093905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70945616"/>
        <c:crosses val="autoZero"/>
        <c:auto val="1"/>
        <c:lblAlgn val="ctr"/>
        <c:lblOffset val="100"/>
        <c:noMultiLvlLbl val="0"/>
      </c:catAx>
      <c:valAx>
        <c:axId val="570945616"/>
        <c:scaling>
          <c:orientation val="minMax"/>
        </c:scaling>
        <c:delete val="0"/>
        <c:axPos val="l"/>
        <c:majorGridlines>
          <c:spPr>
            <a:ln w="9525" cap="flat" cmpd="sng" algn="ctr">
              <a:solidFill>
                <a:schemeClr val="lt1">
                  <a:lumMod val="95000"/>
                  <a:alpha val="10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70939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zh-TW"/>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a:t>客戶歷年 </a:t>
            </a:r>
            <a:r>
              <a:rPr lang="en-US" altLang="zh-TW"/>
              <a:t>- </a:t>
            </a:r>
            <a:r>
              <a:rPr lang="zh-TW" altLang="en-US"/>
              <a:t>基金交易檔數  </a:t>
            </a:r>
            <a:r>
              <a:rPr lang="en-US" altLang="zh-TW"/>
              <a:t>,</a:t>
            </a:r>
            <a:r>
              <a:rPr lang="zh-TW" altLang="en-US"/>
              <a:t> 往來次數</a:t>
            </a:r>
          </a:p>
        </c:rich>
      </c:tx>
      <c:layout>
        <c:manualLayout>
          <c:xMode val="edge"/>
          <c:yMode val="edge"/>
          <c:x val="0.3133872384962989"/>
          <c:y val="3.681788525894497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manualLayout>
          <c:layoutTarget val="inner"/>
          <c:xMode val="edge"/>
          <c:yMode val="edge"/>
          <c:x val="3.1413300224453745E-2"/>
          <c:y val="4.0418065637592288E-2"/>
          <c:w val="0.93332209013169831"/>
          <c:h val="0.82394687440071279"/>
        </c:manualLayout>
      </c:layout>
      <c:barChart>
        <c:barDir val="col"/>
        <c:grouping val="clustered"/>
        <c:varyColors val="0"/>
        <c:ser>
          <c:idx val="0"/>
          <c:order val="0"/>
          <c:tx>
            <c:strRef>
              <c:f>Sheet!$F$1</c:f>
              <c:strCache>
                <c:ptCount val="1"/>
                <c:pt idx="0">
                  <c:v>月交易基金檔數</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Sheet!$F$2:$F$14</c:f>
              <c:numCache>
                <c:formatCode>General</c:formatCode>
                <c:ptCount val="13"/>
                <c:pt idx="0">
                  <c:v>5</c:v>
                </c:pt>
                <c:pt idx="1">
                  <c:v>4</c:v>
                </c:pt>
                <c:pt idx="2">
                  <c:v>5</c:v>
                </c:pt>
                <c:pt idx="3">
                  <c:v>9</c:v>
                </c:pt>
                <c:pt idx="4">
                  <c:v>3</c:v>
                </c:pt>
                <c:pt idx="5">
                  <c:v>2</c:v>
                </c:pt>
                <c:pt idx="6">
                  <c:v>6</c:v>
                </c:pt>
                <c:pt idx="7">
                  <c:v>8</c:v>
                </c:pt>
                <c:pt idx="8">
                  <c:v>8</c:v>
                </c:pt>
                <c:pt idx="9">
                  <c:v>6</c:v>
                </c:pt>
                <c:pt idx="10">
                  <c:v>9</c:v>
                </c:pt>
                <c:pt idx="11">
                  <c:v>8</c:v>
                </c:pt>
                <c:pt idx="12">
                  <c:v>10</c:v>
                </c:pt>
              </c:numCache>
            </c:numRef>
          </c:val>
          <c:extLst>
            <c:ext xmlns:c16="http://schemas.microsoft.com/office/drawing/2014/chart" uri="{C3380CC4-5D6E-409C-BE32-E72D297353CC}">
              <c16:uniqueId val="{00000000-FD5D-4D2C-8836-661CAD749C03}"/>
            </c:ext>
          </c:extLst>
        </c:ser>
        <c:dLbls>
          <c:showLegendKey val="0"/>
          <c:showVal val="0"/>
          <c:showCatName val="0"/>
          <c:showSerName val="0"/>
          <c:showPercent val="0"/>
          <c:showBubbleSize val="0"/>
        </c:dLbls>
        <c:gapWidth val="269"/>
        <c:overlap val="-27"/>
        <c:axId val="562408176"/>
        <c:axId val="562408504"/>
      </c:barChart>
      <c:lineChart>
        <c:grouping val="standard"/>
        <c:varyColors val="0"/>
        <c:ser>
          <c:idx val="1"/>
          <c:order val="1"/>
          <c:tx>
            <c:strRef>
              <c:f>Sheet!$G$1</c:f>
              <c:strCache>
                <c:ptCount val="1"/>
                <c:pt idx="0">
                  <c:v>月交易金額(台幣-次數)-一般申購</c:v>
                </c:pt>
              </c:strCache>
            </c:strRef>
          </c:tx>
          <c:spPr>
            <a:ln w="349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Sheet!$G$2:$G$14</c:f>
              <c:numCache>
                <c:formatCode>General</c:formatCode>
                <c:ptCount val="13"/>
                <c:pt idx="0">
                  <c:v>12</c:v>
                </c:pt>
                <c:pt idx="1">
                  <c:v>5</c:v>
                </c:pt>
                <c:pt idx="2">
                  <c:v>11</c:v>
                </c:pt>
                <c:pt idx="3">
                  <c:v>25</c:v>
                </c:pt>
                <c:pt idx="4">
                  <c:v>7</c:v>
                </c:pt>
                <c:pt idx="5">
                  <c:v>9</c:v>
                </c:pt>
                <c:pt idx="6">
                  <c:v>13</c:v>
                </c:pt>
                <c:pt idx="7">
                  <c:v>7</c:v>
                </c:pt>
                <c:pt idx="8">
                  <c:v>10</c:v>
                </c:pt>
                <c:pt idx="9">
                  <c:v>18</c:v>
                </c:pt>
                <c:pt idx="10">
                  <c:v>18</c:v>
                </c:pt>
                <c:pt idx="11">
                  <c:v>15</c:v>
                </c:pt>
                <c:pt idx="12">
                  <c:v>11</c:v>
                </c:pt>
              </c:numCache>
            </c:numRef>
          </c:val>
          <c:smooth val="0"/>
          <c:extLst>
            <c:ext xmlns:c16="http://schemas.microsoft.com/office/drawing/2014/chart" uri="{C3380CC4-5D6E-409C-BE32-E72D297353CC}">
              <c16:uniqueId val="{00000001-FD5D-4D2C-8836-661CAD749C03}"/>
            </c:ext>
          </c:extLst>
        </c:ser>
        <c:ser>
          <c:idx val="2"/>
          <c:order val="2"/>
          <c:tx>
            <c:strRef>
              <c:f>Sheet!$H$1</c:f>
              <c:strCache>
                <c:ptCount val="1"/>
                <c:pt idx="0">
                  <c:v>月交易金額(台幣-次數)-贖回</c:v>
                </c:pt>
              </c:strCache>
            </c:strRef>
          </c:tx>
          <c:spPr>
            <a:ln w="34925" cap="rnd">
              <a:solidFill>
                <a:schemeClr val="accent3"/>
              </a:solid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Sheet!$H$2:$H$14</c:f>
              <c:numCache>
                <c:formatCode>General</c:formatCode>
                <c:ptCount val="13"/>
                <c:pt idx="0">
                  <c:v>10</c:v>
                </c:pt>
                <c:pt idx="1">
                  <c:v>5</c:v>
                </c:pt>
                <c:pt idx="2">
                  <c:v>9</c:v>
                </c:pt>
                <c:pt idx="3">
                  <c:v>13</c:v>
                </c:pt>
                <c:pt idx="4">
                  <c:v>8</c:v>
                </c:pt>
                <c:pt idx="5">
                  <c:v>3</c:v>
                </c:pt>
                <c:pt idx="6">
                  <c:v>6</c:v>
                </c:pt>
                <c:pt idx="7">
                  <c:v>5</c:v>
                </c:pt>
                <c:pt idx="8">
                  <c:v>9</c:v>
                </c:pt>
                <c:pt idx="9">
                  <c:v>3</c:v>
                </c:pt>
                <c:pt idx="10">
                  <c:v>14</c:v>
                </c:pt>
                <c:pt idx="11">
                  <c:v>5</c:v>
                </c:pt>
                <c:pt idx="12">
                  <c:v>10</c:v>
                </c:pt>
              </c:numCache>
            </c:numRef>
          </c:val>
          <c:smooth val="0"/>
          <c:extLst>
            <c:ext xmlns:c16="http://schemas.microsoft.com/office/drawing/2014/chart" uri="{C3380CC4-5D6E-409C-BE32-E72D297353CC}">
              <c16:uniqueId val="{00000002-FD5D-4D2C-8836-661CAD749C03}"/>
            </c:ext>
          </c:extLst>
        </c:ser>
        <c:ser>
          <c:idx val="3"/>
          <c:order val="3"/>
          <c:tx>
            <c:strRef>
              <c:f>Sheet!$I$1</c:f>
              <c:strCache>
                <c:ptCount val="1"/>
                <c:pt idx="0">
                  <c:v>月交易金額(台幣-次數)-轉入</c:v>
                </c:pt>
              </c:strCache>
            </c:strRef>
          </c:tx>
          <c:spPr>
            <a:ln w="34925" cap="rnd">
              <a:solidFill>
                <a:schemeClr val="accent4"/>
              </a:solidFill>
              <a:round/>
            </a:ln>
            <a:effectLst>
              <a:outerShdw blurRad="40000" dist="23000" dir="5400000" rotWithShape="0">
                <a:srgbClr val="000000">
                  <a:alpha val="35000"/>
                </a:srgbClr>
              </a:outerShdw>
            </a:effectLst>
          </c:spPr>
          <c:marker>
            <c:symbol val="circle"/>
            <c:size val="6"/>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a:solidFill>
                  <a:schemeClr val="accent4"/>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Sheet!$I$2:$I$14</c:f>
              <c:numCache>
                <c:formatCode>General</c:formatCode>
                <c:ptCount val="13"/>
                <c:pt idx="0">
                  <c:v>6</c:v>
                </c:pt>
                <c:pt idx="1">
                  <c:v>3</c:v>
                </c:pt>
                <c:pt idx="2">
                  <c:v>4</c:v>
                </c:pt>
                <c:pt idx="3">
                  <c:v>5</c:v>
                </c:pt>
                <c:pt idx="4">
                  <c:v>6</c:v>
                </c:pt>
                <c:pt idx="5">
                  <c:v>2</c:v>
                </c:pt>
                <c:pt idx="6">
                  <c:v>3</c:v>
                </c:pt>
                <c:pt idx="7">
                  <c:v>5</c:v>
                </c:pt>
                <c:pt idx="8">
                  <c:v>5</c:v>
                </c:pt>
                <c:pt idx="9">
                  <c:v>1</c:v>
                </c:pt>
                <c:pt idx="10">
                  <c:v>8</c:v>
                </c:pt>
                <c:pt idx="11">
                  <c:v>3</c:v>
                </c:pt>
                <c:pt idx="12">
                  <c:v>7</c:v>
                </c:pt>
              </c:numCache>
            </c:numRef>
          </c:val>
          <c:smooth val="0"/>
          <c:extLst>
            <c:ext xmlns:c16="http://schemas.microsoft.com/office/drawing/2014/chart" uri="{C3380CC4-5D6E-409C-BE32-E72D297353CC}">
              <c16:uniqueId val="{00000003-FD5D-4D2C-8836-661CAD749C03}"/>
            </c:ext>
          </c:extLst>
        </c:ser>
        <c:dLbls>
          <c:showLegendKey val="0"/>
          <c:showVal val="0"/>
          <c:showCatName val="0"/>
          <c:showSerName val="0"/>
          <c:showPercent val="0"/>
          <c:showBubbleSize val="0"/>
        </c:dLbls>
        <c:marker val="1"/>
        <c:smooth val="0"/>
        <c:axId val="562408176"/>
        <c:axId val="562408504"/>
      </c:lineChart>
      <c:catAx>
        <c:axId val="56240817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TW" altLang="en-US"/>
                  <a:t>日期</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62408504"/>
        <c:crosses val="autoZero"/>
        <c:auto val="1"/>
        <c:lblAlgn val="ctr"/>
        <c:lblOffset val="100"/>
        <c:noMultiLvlLbl val="0"/>
      </c:catAx>
      <c:valAx>
        <c:axId val="5624085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6240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ltLang="zh-TW"/>
              <a:t>ILP</a:t>
            </a:r>
            <a:r>
              <a:rPr lang="zh-TW" altLang="en-US"/>
              <a:t> </a:t>
            </a:r>
            <a:r>
              <a:rPr lang="en-US" altLang="zh-TW"/>
              <a:t>Account by Site</a:t>
            </a:r>
            <a:endParaRPr lang="zh-TW" altLang="en-US"/>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zh-TW"/>
        </a:p>
      </c:txPr>
    </c:title>
    <c:autoTitleDeleted val="0"/>
    <c:plotArea>
      <c:layout/>
      <c:barChart>
        <c:barDir val="col"/>
        <c:grouping val="clustered"/>
        <c:varyColors val="0"/>
        <c:ser>
          <c:idx val="0"/>
          <c:order val="0"/>
          <c:tx>
            <c:strRef>
              <c:f>'By Site'!$F$1</c:f>
              <c:strCache>
                <c:ptCount val="1"/>
                <c:pt idx="0">
                  <c:v>DB_Contract(數量)</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strRef>
              <c:f>'By Site'!$B$2:$B$21</c:f>
              <c:strCache>
                <c:ptCount val="20"/>
                <c:pt idx="0">
                  <c:v> Fuh Hwa SITE  </c:v>
                </c:pt>
                <c:pt idx="1">
                  <c:v>Yuanta  SITE </c:v>
                </c:pt>
                <c:pt idx="2">
                  <c:v> Allianz SITE  </c:v>
                </c:pt>
                <c:pt idx="3">
                  <c:v>AllianceBernstein Site</c:v>
                </c:pt>
                <c:pt idx="4">
                  <c:v>Cathy SITE</c:v>
                </c:pt>
                <c:pt idx="5">
                  <c:v> Manulife SITE  </c:v>
                </c:pt>
                <c:pt idx="6">
                  <c:v> Capital SITE </c:v>
                </c:pt>
                <c:pt idx="7">
                  <c:v>Franklin SITE  </c:v>
                </c:pt>
                <c:pt idx="8">
                  <c:v>Fubon SITE </c:v>
                </c:pt>
                <c:pt idx="9">
                  <c:v> Taiwan Cooperative SITE  </c:v>
                </c:pt>
                <c:pt idx="10">
                  <c:v>CTBC SITE</c:v>
                </c:pt>
                <c:pt idx="11">
                  <c:v>Taishin SITE</c:v>
                </c:pt>
                <c:pt idx="12">
                  <c:v> PineBridge SITE </c:v>
                </c:pt>
                <c:pt idx="13">
                  <c:v>Eastspring SITE</c:v>
                </c:pt>
                <c:pt idx="14">
                  <c:v>Uni-President SITE</c:v>
                </c:pt>
                <c:pt idx="15">
                  <c:v>Uni-President SITE</c:v>
                </c:pt>
                <c:pt idx="16">
                  <c:v> KGI SITE  </c:v>
                </c:pt>
                <c:pt idx="17">
                  <c:v> FIRST SITE  </c:v>
                </c:pt>
                <c:pt idx="18">
                  <c:v>Shin Kong SITE </c:v>
                </c:pt>
                <c:pt idx="19">
                  <c:v>Fidelity SITE</c:v>
                </c:pt>
              </c:strCache>
            </c:strRef>
          </c:cat>
          <c:val>
            <c:numRef>
              <c:f>'By Site'!$F$2:$F$21</c:f>
              <c:numCache>
                <c:formatCode>_-* #,##0_-;\-* #,##0_-;_-* "-"??_-;_-@_-</c:formatCode>
                <c:ptCount val="20"/>
                <c:pt idx="0">
                  <c:v>19</c:v>
                </c:pt>
                <c:pt idx="1">
                  <c:v>1</c:v>
                </c:pt>
                <c:pt idx="2">
                  <c:v>5</c:v>
                </c:pt>
                <c:pt idx="3">
                  <c:v>0</c:v>
                </c:pt>
                <c:pt idx="4">
                  <c:v>0</c:v>
                </c:pt>
                <c:pt idx="5">
                  <c:v>3</c:v>
                </c:pt>
                <c:pt idx="6">
                  <c:v>4</c:v>
                </c:pt>
                <c:pt idx="7">
                  <c:v>3</c:v>
                </c:pt>
                <c:pt idx="8">
                  <c:v>2</c:v>
                </c:pt>
                <c:pt idx="9">
                  <c:v>2</c:v>
                </c:pt>
                <c:pt idx="10">
                  <c:v>1</c:v>
                </c:pt>
                <c:pt idx="11">
                  <c:v>0</c:v>
                </c:pt>
                <c:pt idx="12">
                  <c:v>0</c:v>
                </c:pt>
                <c:pt idx="13">
                  <c:v>0</c:v>
                </c:pt>
                <c:pt idx="14">
                  <c:v>0</c:v>
                </c:pt>
                <c:pt idx="15">
                  <c:v>0</c:v>
                </c:pt>
                <c:pt idx="16">
                  <c:v>1</c:v>
                </c:pt>
                <c:pt idx="17">
                  <c:v>1</c:v>
                </c:pt>
                <c:pt idx="18">
                  <c:v>1</c:v>
                </c:pt>
                <c:pt idx="19">
                  <c:v>0</c:v>
                </c:pt>
              </c:numCache>
            </c:numRef>
          </c:val>
          <c:extLst>
            <c:ext xmlns:c16="http://schemas.microsoft.com/office/drawing/2014/chart" uri="{C3380CC4-5D6E-409C-BE32-E72D297353CC}">
              <c16:uniqueId val="{00000000-19D8-4A0F-8059-6B8CD520334C}"/>
            </c:ext>
          </c:extLst>
        </c:ser>
        <c:ser>
          <c:idx val="1"/>
          <c:order val="1"/>
          <c:tx>
            <c:v>Nomura 契約金額占比</c:v>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val>
            <c:numRef>
              <c:f>'By Site'!$I$2:$I$20</c:f>
              <c:numCache>
                <c:formatCode>_-* #,##0_-;\-* #,##0_-;_-* "-"??_-;_-@_-</c:formatCode>
                <c:ptCount val="19"/>
                <c:pt idx="0">
                  <c:v>10.17</c:v>
                </c:pt>
                <c:pt idx="1">
                  <c:v>0.02</c:v>
                </c:pt>
                <c:pt idx="2">
                  <c:v>10.02</c:v>
                </c:pt>
                <c:pt idx="3">
                  <c:v>0</c:v>
                </c:pt>
                <c:pt idx="4">
                  <c:v>0</c:v>
                </c:pt>
                <c:pt idx="5">
                  <c:v>1.97</c:v>
                </c:pt>
                <c:pt idx="6">
                  <c:v>17.149999999999999</c:v>
                </c:pt>
                <c:pt idx="7">
                  <c:v>10.81</c:v>
                </c:pt>
                <c:pt idx="8">
                  <c:v>12.13</c:v>
                </c:pt>
                <c:pt idx="9">
                  <c:v>12.92</c:v>
                </c:pt>
                <c:pt idx="10">
                  <c:v>0.19</c:v>
                </c:pt>
                <c:pt idx="11">
                  <c:v>0</c:v>
                </c:pt>
                <c:pt idx="12">
                  <c:v>0</c:v>
                </c:pt>
                <c:pt idx="13">
                  <c:v>0</c:v>
                </c:pt>
                <c:pt idx="14">
                  <c:v>0</c:v>
                </c:pt>
                <c:pt idx="15">
                  <c:v>0</c:v>
                </c:pt>
                <c:pt idx="16">
                  <c:v>10.79</c:v>
                </c:pt>
                <c:pt idx="17">
                  <c:v>7.11</c:v>
                </c:pt>
                <c:pt idx="18">
                  <c:v>26.94</c:v>
                </c:pt>
              </c:numCache>
            </c:numRef>
          </c:val>
          <c:extLst>
            <c:ext xmlns:c16="http://schemas.microsoft.com/office/drawing/2014/chart" uri="{C3380CC4-5D6E-409C-BE32-E72D297353CC}">
              <c16:uniqueId val="{00000001-19D8-4A0F-8059-6B8CD520334C}"/>
            </c:ext>
          </c:extLst>
        </c:ser>
        <c:dLbls>
          <c:dLblPos val="inEnd"/>
          <c:showLegendKey val="0"/>
          <c:showVal val="1"/>
          <c:showCatName val="0"/>
          <c:showSerName val="0"/>
          <c:showPercent val="0"/>
          <c:showBubbleSize val="0"/>
        </c:dLbls>
        <c:gapWidth val="315"/>
        <c:overlap val="-40"/>
        <c:axId val="559624296"/>
        <c:axId val="559619704"/>
      </c:barChart>
      <c:catAx>
        <c:axId val="55962429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zh-TW"/>
          </a:p>
        </c:txPr>
        <c:crossAx val="559619704"/>
        <c:crosses val="autoZero"/>
        <c:auto val="1"/>
        <c:lblAlgn val="ctr"/>
        <c:lblOffset val="100"/>
        <c:noMultiLvlLbl val="0"/>
      </c:catAx>
      <c:valAx>
        <c:axId val="55961970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zh-TW"/>
          </a:p>
        </c:txPr>
        <c:crossAx val="5596242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zh-TW"/>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dirty="0"/>
              <a:t>總申購金額 </a:t>
            </a:r>
            <a:r>
              <a:rPr lang="en-US" altLang="zh-TW" dirty="0"/>
              <a:t>- By</a:t>
            </a:r>
            <a:r>
              <a:rPr lang="zh-TW" altLang="en-US" dirty="0"/>
              <a:t> </a:t>
            </a:r>
            <a:r>
              <a:rPr lang="en-US" altLang="zh-TW" dirty="0"/>
              <a:t>Asset</a:t>
            </a:r>
            <a:r>
              <a:rPr lang="en-US" altLang="zh-TW" baseline="0" dirty="0"/>
              <a:t> Type</a:t>
            </a:r>
            <a:endParaRPr lang="zh-TW" altLang="en-US" dirty="0"/>
          </a:p>
        </c:rich>
      </c:tx>
      <c:layout>
        <c:manualLayout>
          <c:xMode val="edge"/>
          <c:yMode val="edge"/>
          <c:x val="0.22462175564217429"/>
          <c:y val="2.88370713040108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工作表1!$B$1</c:f>
              <c:strCache>
                <c:ptCount val="1"/>
                <c:pt idx="0">
                  <c:v>總申購金額</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B4E-4A11-A552-E79048764B34}"/>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B4E-4A11-A552-E79048764B34}"/>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B4E-4A11-A552-E79048764B34}"/>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工作表1!$A$2:$A$4</c:f>
              <c:strCache>
                <c:ptCount val="3"/>
                <c:pt idx="0">
                  <c:v> 固定收益型</c:v>
                </c:pt>
                <c:pt idx="1">
                  <c:v>平衡型(混合型)</c:v>
                </c:pt>
                <c:pt idx="2">
                  <c:v> 股票型</c:v>
                </c:pt>
              </c:strCache>
            </c:strRef>
          </c:cat>
          <c:val>
            <c:numRef>
              <c:f>工作表1!$B$2:$B$4</c:f>
              <c:numCache>
                <c:formatCode>General</c:formatCode>
                <c:ptCount val="3"/>
                <c:pt idx="0">
                  <c:v>7142</c:v>
                </c:pt>
                <c:pt idx="1">
                  <c:v>1874</c:v>
                </c:pt>
                <c:pt idx="2">
                  <c:v>9143</c:v>
                </c:pt>
              </c:numCache>
            </c:numRef>
          </c:val>
          <c:extLst>
            <c:ext xmlns:c16="http://schemas.microsoft.com/office/drawing/2014/chart" uri="{C3380CC4-5D6E-409C-BE32-E72D297353CC}">
              <c16:uniqueId val="{00000006-CB4E-4A11-A552-E79048764B34}"/>
            </c:ext>
          </c:extLst>
        </c:ser>
        <c:dLbls>
          <c:showLegendKey val="0"/>
          <c:showVal val="0"/>
          <c:showCatName val="0"/>
          <c:showSerName val="0"/>
          <c:showPercent val="0"/>
          <c:showBubbleSize val="0"/>
          <c:showLeaderLines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dirty="0"/>
              <a:t>總買回</a:t>
            </a:r>
            <a:r>
              <a:rPr lang="zh-TW" altLang="en-US" dirty="0" smtClean="0"/>
              <a:t>金額 </a:t>
            </a:r>
            <a:r>
              <a:rPr lang="en-US" altLang="zh-TW" sz="1600" b="1" i="0" u="none" strike="noStrike" baseline="0" dirty="0" smtClean="0">
                <a:effectLst/>
              </a:rPr>
              <a:t>- By</a:t>
            </a:r>
            <a:r>
              <a:rPr lang="zh-TW" altLang="zh-TW" sz="1600" b="1" i="0" u="none" strike="noStrike" baseline="0" dirty="0" smtClean="0">
                <a:effectLst/>
              </a:rPr>
              <a:t> </a:t>
            </a:r>
            <a:r>
              <a:rPr lang="en-US" altLang="zh-TW" sz="1600" b="1" i="0" u="none" strike="noStrike" baseline="0" dirty="0" smtClean="0">
                <a:effectLst/>
              </a:rPr>
              <a:t>Asset Type</a:t>
            </a:r>
            <a:endParaRPr lang="zh-TW" altLang="en-US"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工作表1!$Q$1</c:f>
              <c:strCache>
                <c:ptCount val="1"/>
                <c:pt idx="0">
                  <c:v>總買回金額</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AF15-47CA-8585-40C34139FAEF}"/>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AF15-47CA-8585-40C34139FAEF}"/>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AF15-47CA-8585-40C34139FAEF}"/>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工作表1!$P$2:$P$4</c:f>
              <c:strCache>
                <c:ptCount val="3"/>
                <c:pt idx="0">
                  <c:v> 固定收益型</c:v>
                </c:pt>
                <c:pt idx="1">
                  <c:v>平衡型(混合型)</c:v>
                </c:pt>
                <c:pt idx="2">
                  <c:v> 股票型</c:v>
                </c:pt>
              </c:strCache>
            </c:strRef>
          </c:cat>
          <c:val>
            <c:numRef>
              <c:f>工作表1!$Q$2:$Q$4</c:f>
              <c:numCache>
                <c:formatCode>General</c:formatCode>
                <c:ptCount val="3"/>
                <c:pt idx="0">
                  <c:v>6206</c:v>
                </c:pt>
                <c:pt idx="1">
                  <c:v>624</c:v>
                </c:pt>
                <c:pt idx="2">
                  <c:v>6802</c:v>
                </c:pt>
              </c:numCache>
            </c:numRef>
          </c:val>
          <c:extLst>
            <c:ext xmlns:c16="http://schemas.microsoft.com/office/drawing/2014/chart" uri="{C3380CC4-5D6E-409C-BE32-E72D297353CC}">
              <c16:uniqueId val="{00000006-AF15-47CA-8585-40C34139FAEF}"/>
            </c:ext>
          </c:extLst>
        </c:ser>
        <c:dLbls>
          <c:showLegendKey val="0"/>
          <c:showVal val="0"/>
          <c:showCatName val="0"/>
          <c:showSerName val="0"/>
          <c:showPercent val="0"/>
          <c:showBubbleSize val="0"/>
          <c:showLeaderLines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'By Site'!$B$2:$B$21</cx:f>
        <cx:lvl ptCount="20">
          <cx:pt idx="0"> Fuh Hwa SITE  </cx:pt>
          <cx:pt idx="1">Yuanta  SITE </cx:pt>
          <cx:pt idx="2"> Allianz SITE  </cx:pt>
          <cx:pt idx="3">AllianceBernstein Site</cx:pt>
          <cx:pt idx="4">Cathy SITE</cx:pt>
          <cx:pt idx="5"> Manulife SITE  </cx:pt>
          <cx:pt idx="6"> Capital SITE </cx:pt>
          <cx:pt idx="7">Franklin SITE  </cx:pt>
          <cx:pt idx="8">Fubon SITE </cx:pt>
          <cx:pt idx="9"> Taiwan Cooperative SITE  </cx:pt>
          <cx:pt idx="10">CTBC SITE</cx:pt>
          <cx:pt idx="11">Taishin SITE</cx:pt>
          <cx:pt idx="12"> PineBridge SITE </cx:pt>
          <cx:pt idx="13">Eastspring SITE</cx:pt>
          <cx:pt idx="14">Uni-President SITE</cx:pt>
          <cx:pt idx="15">Uni-President SITE</cx:pt>
          <cx:pt idx="16"> KGI SITE  </cx:pt>
          <cx:pt idx="17"> FIRST SITE  </cx:pt>
          <cx:pt idx="18">Shin Kong SITE </cx:pt>
          <cx:pt idx="19">Fidelity SITE</cx:pt>
        </cx:lvl>
      </cx:strDim>
      <cx:numDim type="size">
        <cx:f>'By Site'!$G$2:$G$21</cx:f>
        <cx:lvl ptCount="20" formatCode="_-* #,##0_-;!-* #,##0_-;_-* &quot;-&quot;??_-;_-@_-">
          <cx:pt idx="0">72127956429</cx:pt>
          <cx:pt idx="1">31273051610</cx:pt>
          <cx:pt idx="2">22136402669</cx:pt>
          <cx:pt idx="3">10159994499</cx:pt>
          <cx:pt idx="4">8726366432</cx:pt>
          <cx:pt idx="5">5794129576</cx:pt>
          <cx:pt idx="6">5779292387</cx:pt>
          <cx:pt idx="7">5750965878</cx:pt>
          <cx:pt idx="8">4246729010</cx:pt>
          <cx:pt idx="9">2491462964</cx:pt>
          <cx:pt idx="10">2191529171</cx:pt>
          <cx:pt idx="11">1232370450</cx:pt>
          <cx:pt idx="12">956671380</cx:pt>
          <cx:pt idx="13">851359532</cx:pt>
          <cx:pt idx="14">640804249</cx:pt>
          <cx:pt idx="15">565964756</cx:pt>
          <cx:pt idx="16">345874374</cx:pt>
          <cx:pt idx="17">124740775</cx:pt>
          <cx:pt idx="18">28855584</cx:pt>
          <cx:pt idx="19">0</cx:pt>
        </cx:lvl>
      </cx:numDim>
    </cx:data>
  </cx:chartData>
  <cx:chart>
    <cx:title pos="t" align="ctr" overlay="0">
      <cx:tx>
        <cx:rich>
          <a:bodyPr spcFirstLastPara="1" vertOverflow="ellipsis" wrap="square" lIns="0" tIns="0" rIns="0" bIns="0" anchor="ctr" anchorCtr="1"/>
          <a:lstStyle/>
          <a:p>
            <a:pPr algn="ctr">
              <a:defRPr/>
            </a:pPr>
            <a:r>
              <a:rPr lang="en-US" altLang="zh-TW" dirty="0" smtClean="0"/>
              <a:t>Nomura’s ILP </a:t>
            </a:r>
            <a:r>
              <a:rPr lang="en-US" altLang="zh-TW" dirty="0"/>
              <a:t>Client Values </a:t>
            </a:r>
            <a:r>
              <a:rPr lang="en-US" altLang="zh-TW" dirty="0" smtClean="0"/>
              <a:t>Percentages</a:t>
            </a:r>
            <a:endParaRPr lang="en-US" altLang="zh-TW" dirty="0"/>
          </a:p>
        </cx:rich>
      </cx:tx>
    </cx:title>
    <cx:plotArea>
      <cx:plotAreaRegion>
        <cx:series layoutId="treemap" uniqueId="{4B89F081-958B-461D-BEB0-1B89C789D71F}">
          <cx:tx>
            <cx:txData>
              <cx:f>'By Site'!$G$1</cx:f>
              <cx:v>投資型保單有效契約-金額(新台幣)</cx:v>
            </cx:txData>
          </cx:tx>
          <cx:dataLabels pos="inEnd">
            <cx:visibility seriesName="0" categoryName="1" value="0"/>
          </cx:dataLabels>
          <cx:dataId val="0"/>
          <cx:layoutPr>
            <cx:parentLabelLayout val="overlapping"/>
          </cx:layoutPr>
        </cx:series>
      </cx:plotAreaRegion>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工作表1!$A$10:$A$23</cx:f>
        <cx:lvl ptCount="14">
          <cx:pt idx="0">霸菱</cx:pt>
          <cx:pt idx="1">PIMCO</cx:pt>
          <cx:pt idx="2">鋒裕</cx:pt>
          <cx:pt idx="3">匯豐</cx:pt>
          <cx:pt idx="4">先機</cx:pt>
          <cx:pt idx="5">M&amp;G</cx:pt>
          <cx:pt idx="6">安聯</cx:pt>
          <cx:pt idx="7">富蘭克林</cx:pt>
          <cx:pt idx="8">NN</cx:pt>
          <cx:pt idx="9">路博邁</cx:pt>
          <cx:pt idx="10">摩根</cx:pt>
          <cx:pt idx="11">聯博</cx:pt>
          <cx:pt idx="12">富達</cx:pt>
          <cx:pt idx="13">貝萊德</cx:pt>
        </cx:lvl>
      </cx:strDim>
      <cx:numDim type="size">
        <cx:f>工作表1!$B$10:$B$23</cx:f>
        <cx:lvl ptCount="14" formatCode="G/通用格式">
          <cx:pt idx="0">802</cx:pt>
          <cx:pt idx="1">853</cx:pt>
          <cx:pt idx="2">863</cx:pt>
          <cx:pt idx="3">898</cx:pt>
          <cx:pt idx="4">900</cx:pt>
          <cx:pt idx="5">910</cx:pt>
          <cx:pt idx="6">920</cx:pt>
          <cx:pt idx="7">933</cx:pt>
          <cx:pt idx="8">966</cx:pt>
          <cx:pt idx="9">987</cx:pt>
          <cx:pt idx="10">1772</cx:pt>
          <cx:pt idx="11">1893</cx:pt>
          <cx:pt idx="12">2694</cx:pt>
          <cx:pt idx="13">2768</cx:pt>
        </cx:lvl>
      </cx:numDim>
    </cx:data>
  </cx:chartData>
  <cx:chart>
    <cx:title pos="t" align="ctr" overlay="0">
      <cx:tx>
        <cx:rich>
          <a:bodyPr spcFirstLastPara="1" vertOverflow="ellipsis" wrap="square" lIns="0" tIns="0" rIns="0" bIns="0" anchor="ctr" anchorCtr="1"/>
          <a:lstStyle/>
          <a:p>
            <a:pPr algn="ctr">
              <a:defRPr sz="1800"/>
            </a:pPr>
            <a:r>
              <a:rPr lang="en-US" altLang="zh-TW" sz="1800" dirty="0">
                <a:solidFill>
                  <a:schemeClr val="bg1"/>
                </a:solidFill>
              </a:rPr>
              <a:t>Offshore Top 20 </a:t>
            </a:r>
            <a:r>
              <a:rPr lang="zh-TW" altLang="en-US" sz="1800" dirty="0">
                <a:solidFill>
                  <a:schemeClr val="bg1"/>
                </a:solidFill>
              </a:rPr>
              <a:t>申購 </a:t>
            </a:r>
            <a:r>
              <a:rPr lang="en-US" altLang="zh-TW" sz="1800" dirty="0">
                <a:solidFill>
                  <a:schemeClr val="bg1"/>
                </a:solidFill>
              </a:rPr>
              <a:t>- by </a:t>
            </a:r>
            <a:r>
              <a:rPr lang="zh-TW" altLang="en-US" sz="1800" dirty="0">
                <a:solidFill>
                  <a:schemeClr val="bg1"/>
                </a:solidFill>
              </a:rPr>
              <a:t>基金公司</a:t>
            </a:r>
            <a:endParaRPr lang="zh-TW" dirty="0">
              <a:solidFill>
                <a:schemeClr val="bg1"/>
              </a:solidFill>
            </a:endParaRPr>
          </a:p>
        </cx:rich>
      </cx:tx>
    </cx:title>
    <cx:plotArea>
      <cx:plotAreaRegion>
        <cx:series layoutId="treemap" uniqueId="{7BB3A7AF-8041-484E-82F3-7864795188D5}">
          <cx:tx>
            <cx:txData>
              <cx:f>工作表1!$B$9</cx:f>
              <cx:v>Totel 申購</cx:v>
            </cx:txData>
          </cx:tx>
          <cx:dataLabels pos="inEnd">
            <cx:visibility seriesName="0" categoryName="1" value="0"/>
            <cx:separator>, </cx:separator>
          </cx:dataLabels>
          <cx:dataId val="0"/>
          <cx:layoutPr>
            <cx:parentLabelLayout val="overlapping"/>
          </cx:layoutPr>
        </cx:series>
      </cx:plotAreaRegion>
    </cx:plotArea>
    <cx:legend pos="b" align="ctr" overlay="0"/>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工作表1!$A$30:$A$43</cx:f>
        <cx:lvl ptCount="14">
          <cx:pt idx="0">M&amp;G</cx:pt>
          <cx:pt idx="1">安聯</cx:pt>
          <cx:pt idx="2">PIMCO</cx:pt>
          <cx:pt idx="3">NN</cx:pt>
          <cx:pt idx="4">霸菱</cx:pt>
          <cx:pt idx="5">先機</cx:pt>
          <cx:pt idx="6">鋒裕</cx:pt>
          <cx:pt idx="7">路博邁</cx:pt>
          <cx:pt idx="8">匯豐</cx:pt>
          <cx:pt idx="9">富達</cx:pt>
          <cx:pt idx="10">摩根</cx:pt>
          <cx:pt idx="11">聯博</cx:pt>
          <cx:pt idx="12">貝萊德</cx:pt>
          <cx:pt idx="13">富蘭克林</cx:pt>
        </cx:lvl>
      </cx:strDim>
      <cx:numDim type="size">
        <cx:f>工作表1!$B$30:$B$43</cx:f>
        <cx:lvl ptCount="14" formatCode="G/通用格式">
          <cx:pt idx="0">36</cx:pt>
          <cx:pt idx="1">132</cx:pt>
          <cx:pt idx="2">137</cx:pt>
          <cx:pt idx="3">264</cx:pt>
          <cx:pt idx="4">276</cx:pt>
          <cx:pt idx="5">632</cx:pt>
          <cx:pt idx="6">674</cx:pt>
          <cx:pt idx="7">710</cx:pt>
          <cx:pt idx="8">884</cx:pt>
          <cx:pt idx="9">1085</cx:pt>
          <cx:pt idx="10">1133</cx:pt>
          <cx:pt idx="11">1507</cx:pt>
          <cx:pt idx="12">2896</cx:pt>
          <cx:pt idx="13">3266</cx:pt>
        </cx:lvl>
      </cx:numDim>
    </cx:data>
  </cx:chartData>
  <cx:chart>
    <cx:title pos="t" align="ctr" overlay="0">
      <cx:tx>
        <cx:rich>
          <a:bodyPr spcFirstLastPara="1" vertOverflow="ellipsis" wrap="square" lIns="0" tIns="0" rIns="0" bIns="0" anchor="ctr" anchorCtr="1"/>
          <a:lstStyle/>
          <a:p>
            <a:r>
              <a:rPr lang="en-US" altLang="zh-TW" sz="1800" b="1" i="0" baseline="0">
                <a:solidFill>
                  <a:schemeClr val="bg1"/>
                </a:solidFill>
                <a:effectLst>
                  <a:outerShdw blurRad="50800" dist="38100" dir="5400000" algn="t" rotWithShape="0">
                    <a:srgbClr val="000000">
                      <a:alpha val="40000"/>
                    </a:srgbClr>
                  </a:outerShdw>
                </a:effectLst>
              </a:rPr>
              <a:t>Offshore Top 20 </a:t>
            </a:r>
            <a:r>
              <a:rPr lang="zh-TW" altLang="en-US" sz="1800" b="1" i="0" baseline="0">
                <a:solidFill>
                  <a:schemeClr val="bg1"/>
                </a:solidFill>
                <a:effectLst>
                  <a:outerShdw blurRad="50800" dist="38100" dir="5400000" algn="t" rotWithShape="0">
                    <a:srgbClr val="000000">
                      <a:alpha val="40000"/>
                    </a:srgbClr>
                  </a:outerShdw>
                </a:effectLst>
              </a:rPr>
              <a:t>贖回</a:t>
            </a:r>
            <a:r>
              <a:rPr lang="zh-TW" altLang="zh-TW" sz="1800" b="1" i="0" baseline="0">
                <a:solidFill>
                  <a:schemeClr val="bg1"/>
                </a:solidFill>
                <a:effectLst>
                  <a:outerShdw blurRad="50800" dist="38100" dir="5400000" algn="t" rotWithShape="0">
                    <a:srgbClr val="000000">
                      <a:alpha val="40000"/>
                    </a:srgbClr>
                  </a:outerShdw>
                </a:effectLst>
              </a:rPr>
              <a:t> </a:t>
            </a:r>
            <a:r>
              <a:rPr lang="en-US" altLang="zh-TW" sz="1800" b="1" i="0" baseline="0">
                <a:solidFill>
                  <a:schemeClr val="bg1"/>
                </a:solidFill>
                <a:effectLst>
                  <a:outerShdw blurRad="50800" dist="38100" dir="5400000" algn="t" rotWithShape="0">
                    <a:srgbClr val="000000">
                      <a:alpha val="40000"/>
                    </a:srgbClr>
                  </a:outerShdw>
                </a:effectLst>
              </a:rPr>
              <a:t>- by </a:t>
            </a:r>
            <a:r>
              <a:rPr lang="zh-TW" altLang="zh-TW" sz="1800" b="1" i="0" baseline="0">
                <a:solidFill>
                  <a:schemeClr val="bg1"/>
                </a:solidFill>
                <a:effectLst>
                  <a:outerShdw blurRad="50800" dist="38100" dir="5400000" algn="t" rotWithShape="0">
                    <a:srgbClr val="000000">
                      <a:alpha val="40000"/>
                    </a:srgbClr>
                  </a:outerShdw>
                </a:effectLst>
              </a:rPr>
              <a:t>基金公司</a:t>
            </a:r>
            <a:endParaRPr lang="zh-TW" altLang="zh-TW">
              <a:solidFill>
                <a:schemeClr val="bg1"/>
              </a:solidFill>
              <a:effectLst/>
            </a:endParaRPr>
          </a:p>
        </cx:rich>
      </cx:tx>
    </cx:title>
    <cx:plotArea>
      <cx:plotAreaRegion>
        <cx:series layoutId="treemap" uniqueId="{6216A436-3030-4D70-B5C6-7D8779F1DC88}">
          <cx:tx>
            <cx:txData>
              <cx:f>工作表1!$B$29</cx:f>
              <cx:v>Totel 買回</cx:v>
            </cx:txData>
          </cx:tx>
          <cx:dataLabels pos="inEnd">
            <cx:visibility seriesName="0" categoryName="1" value="0"/>
          </cx:dataLabels>
          <cx:dataId val="0"/>
          <cx:layoutPr>
            <cx:parentLabelLayout val="overlapping"/>
          </cx:layoutPr>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841" cy="497524"/>
          </a:xfrm>
          <a:prstGeom prst="rect">
            <a:avLst/>
          </a:prstGeom>
        </p:spPr>
        <p:txBody>
          <a:bodyPr vert="horz" lIns="91550" tIns="45775" rIns="91550" bIns="45775" rtlCol="0"/>
          <a:lstStyle>
            <a:lvl1pPr algn="l">
              <a:defRPr sz="1200"/>
            </a:lvl1pPr>
          </a:lstStyle>
          <a:p>
            <a:endParaRPr lang="zh-TW" altLang="en-US"/>
          </a:p>
        </p:txBody>
      </p:sp>
      <p:sp>
        <p:nvSpPr>
          <p:cNvPr id="3" name="日期版面配置區 2"/>
          <p:cNvSpPr>
            <a:spLocks noGrp="1"/>
          </p:cNvSpPr>
          <p:nvPr>
            <p:ph type="dt" idx="1"/>
          </p:nvPr>
        </p:nvSpPr>
        <p:spPr>
          <a:xfrm>
            <a:off x="3854183" y="0"/>
            <a:ext cx="2949841" cy="497524"/>
          </a:xfrm>
          <a:prstGeom prst="rect">
            <a:avLst/>
          </a:prstGeom>
        </p:spPr>
        <p:txBody>
          <a:bodyPr vert="horz" lIns="91550" tIns="45775" rIns="91550" bIns="45775" rtlCol="0"/>
          <a:lstStyle>
            <a:lvl1pPr algn="r">
              <a:defRPr sz="1200"/>
            </a:lvl1pPr>
          </a:lstStyle>
          <a:p>
            <a:fld id="{9D865157-85A4-4BB5-87F9-193BFB014E2E}" type="datetimeFigureOut">
              <a:rPr lang="zh-TW" altLang="en-US" smtClean="0"/>
              <a:t>2022/5/30</a:t>
            </a:fld>
            <a:endParaRPr lang="zh-TW" altLang="en-US"/>
          </a:p>
        </p:txBody>
      </p:sp>
      <p:sp>
        <p:nvSpPr>
          <p:cNvPr id="4" name="投影片圖像版面配置區 3"/>
          <p:cNvSpPr>
            <a:spLocks noGrp="1" noRot="1" noChangeAspect="1"/>
          </p:cNvSpPr>
          <p:nvPr>
            <p:ph type="sldImg" idx="2"/>
          </p:nvPr>
        </p:nvSpPr>
        <p:spPr>
          <a:xfrm>
            <a:off x="711200" y="746125"/>
            <a:ext cx="5383213" cy="3727450"/>
          </a:xfrm>
          <a:prstGeom prst="rect">
            <a:avLst/>
          </a:prstGeom>
          <a:noFill/>
          <a:ln w="12700">
            <a:solidFill>
              <a:prstClr val="black"/>
            </a:solidFill>
          </a:ln>
        </p:spPr>
        <p:txBody>
          <a:bodyPr vert="horz" lIns="91550" tIns="45775" rIns="91550" bIns="45775" rtlCol="0" anchor="ctr"/>
          <a:lstStyle/>
          <a:p>
            <a:endParaRPr lang="zh-TW" altLang="en-US"/>
          </a:p>
        </p:txBody>
      </p:sp>
      <p:sp>
        <p:nvSpPr>
          <p:cNvPr id="5" name="備忘稿版面配置區 4"/>
          <p:cNvSpPr>
            <a:spLocks noGrp="1"/>
          </p:cNvSpPr>
          <p:nvPr>
            <p:ph type="body" sz="quarter" idx="3"/>
          </p:nvPr>
        </p:nvSpPr>
        <p:spPr>
          <a:xfrm>
            <a:off x="680244" y="4720908"/>
            <a:ext cx="5445126" cy="4472940"/>
          </a:xfrm>
          <a:prstGeom prst="rect">
            <a:avLst/>
          </a:prstGeom>
        </p:spPr>
        <p:txBody>
          <a:bodyPr vert="horz" lIns="91550" tIns="45775" rIns="91550" bIns="45775"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226"/>
            <a:ext cx="2949841" cy="497523"/>
          </a:xfrm>
          <a:prstGeom prst="rect">
            <a:avLst/>
          </a:prstGeom>
        </p:spPr>
        <p:txBody>
          <a:bodyPr vert="horz" lIns="91550" tIns="45775" rIns="91550" bIns="4577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4183" y="9440226"/>
            <a:ext cx="2949841" cy="497523"/>
          </a:xfrm>
          <a:prstGeom prst="rect">
            <a:avLst/>
          </a:prstGeom>
        </p:spPr>
        <p:txBody>
          <a:bodyPr vert="horz" lIns="91550" tIns="45775" rIns="91550" bIns="45775" rtlCol="0" anchor="b"/>
          <a:lstStyle>
            <a:lvl1pPr algn="r">
              <a:defRPr sz="1200"/>
            </a:lvl1pPr>
          </a:lstStyle>
          <a:p>
            <a:fld id="{CFCA662C-9E06-4047-BE95-5BEC670E7884}" type="slidenum">
              <a:rPr lang="zh-TW" altLang="en-US" smtClean="0"/>
              <a:t>‹#›</a:t>
            </a:fld>
            <a:endParaRPr lang="zh-TW" altLang="en-US"/>
          </a:p>
        </p:txBody>
      </p:sp>
    </p:spTree>
    <p:extLst>
      <p:ext uri="{BB962C8B-B14F-4D97-AF65-F5344CB8AC3E}">
        <p14:creationId xmlns:p14="http://schemas.microsoft.com/office/powerpoint/2010/main" val="369284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0</a:t>
            </a:fld>
            <a:endParaRPr lang="zh-TW" altLang="en-US"/>
          </a:p>
        </p:txBody>
      </p:sp>
    </p:spTree>
    <p:extLst>
      <p:ext uri="{BB962C8B-B14F-4D97-AF65-F5344CB8AC3E}">
        <p14:creationId xmlns:p14="http://schemas.microsoft.com/office/powerpoint/2010/main" val="355457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32</a:t>
            </a:fld>
            <a:endParaRPr lang="zh-TW" altLang="en-US"/>
          </a:p>
        </p:txBody>
      </p:sp>
    </p:spTree>
    <p:extLst>
      <p:ext uri="{BB962C8B-B14F-4D97-AF65-F5344CB8AC3E}">
        <p14:creationId xmlns:p14="http://schemas.microsoft.com/office/powerpoint/2010/main" val="366385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userDrawn="1">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userDrawn="1">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descr="C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0" y="6177916"/>
            <a:ext cx="9906000" cy="679954"/>
          </a:xfrm>
          <a:prstGeom prst="rect">
            <a:avLst/>
          </a:prstGeom>
        </p:spPr>
      </p:pic>
      <p:sp>
        <p:nvSpPr>
          <p:cNvPr id="22"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extLst>
      <p:ext uri="{BB962C8B-B14F-4D97-AF65-F5344CB8AC3E}">
        <p14:creationId xmlns:p14="http://schemas.microsoft.com/office/powerpoint/2010/main" val="415440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_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2996952"/>
            <a:ext cx="9360000" cy="330288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2636912"/>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1" name="投影片編號版面配置區 2"/>
          <p:cNvSpPr>
            <a:spLocks noGrp="1"/>
          </p:cNvSpPr>
          <p:nvPr>
            <p:ph type="sldNum" sz="quarter" idx="17"/>
          </p:nvPr>
        </p:nvSpPr>
        <p:spPr>
          <a:xfrm>
            <a:off x="40923" y="6581069"/>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10" name="Content Placeholder 3"/>
          <p:cNvSpPr>
            <a:spLocks noGrp="1"/>
          </p:cNvSpPr>
          <p:nvPr>
            <p:ph sz="half" idx="18" hasCustomPrompt="1"/>
          </p:nvPr>
        </p:nvSpPr>
        <p:spPr>
          <a:xfrm>
            <a:off x="266400" y="1052736"/>
            <a:ext cx="9360000" cy="154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417718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772817"/>
            <a:ext cx="4608000" cy="4521303"/>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772816"/>
            <a:ext cx="4608160" cy="4523209"/>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148480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340769"/>
            <a:ext cx="4608000" cy="4953352"/>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340770"/>
            <a:ext cx="4608160" cy="4955256"/>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98072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98072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392392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_1">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2997312"/>
            <a:ext cx="460800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2997312"/>
            <a:ext cx="460816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278095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2780952"/>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5" name="Content Placeholder 3"/>
          <p:cNvSpPr>
            <a:spLocks noGrp="1"/>
          </p:cNvSpPr>
          <p:nvPr>
            <p:ph sz="half" idx="18" hasCustomPrompt="1"/>
          </p:nvPr>
        </p:nvSpPr>
        <p:spPr>
          <a:xfrm>
            <a:off x="266400" y="1412928"/>
            <a:ext cx="9360000" cy="136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6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4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4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Tree>
    <p:extLst>
      <p:ext uri="{BB962C8B-B14F-4D97-AF65-F5344CB8AC3E}">
        <p14:creationId xmlns:p14="http://schemas.microsoft.com/office/powerpoint/2010/main" val="29773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66400" y="333830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66400" y="491204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31" hasCustomPrompt="1"/>
          </p:nvPr>
        </p:nvSpPr>
        <p:spPr>
          <a:xfrm>
            <a:off x="266400" y="1772816"/>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59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Text Placeholder 2"/>
          <p:cNvSpPr>
            <a:spLocks noGrp="1"/>
          </p:cNvSpPr>
          <p:nvPr>
            <p:ph type="body" idx="1" hasCustomPrompt="1"/>
          </p:nvPr>
        </p:nvSpPr>
        <p:spPr>
          <a:xfrm>
            <a:off x="2664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66400" y="3052327"/>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66400" y="462982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4" name="Text Placeholder 2"/>
          <p:cNvSpPr>
            <a:spLocks noGrp="1"/>
          </p:cNvSpPr>
          <p:nvPr>
            <p:ph type="body" idx="36" hasCustomPrompt="1"/>
          </p:nvPr>
        </p:nvSpPr>
        <p:spPr>
          <a:xfrm>
            <a:off x="2730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7" name="Content Placeholder 3"/>
          <p:cNvSpPr>
            <a:spLocks noGrp="1"/>
          </p:cNvSpPr>
          <p:nvPr>
            <p:ph sz="half" idx="2" hasCustomPrompt="1"/>
          </p:nvPr>
        </p:nvSpPr>
        <p:spPr>
          <a:xfrm>
            <a:off x="2664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50256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664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50256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664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50256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Text Placeholder 2"/>
          <p:cNvSpPr>
            <a:spLocks noGrp="1"/>
          </p:cNvSpPr>
          <p:nvPr>
            <p:ph type="body" idx="1" hasCustomPrompt="1"/>
          </p:nvPr>
        </p:nvSpPr>
        <p:spPr>
          <a:xfrm>
            <a:off x="266400"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66400"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66400"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5026176"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5026176"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5026176"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664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606000" y="1772817"/>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4398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440856"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60544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1"/>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 hasCustomPrompt="1"/>
          </p:nvPr>
        </p:nvSpPr>
        <p:spPr>
          <a:xfrm>
            <a:off x="266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5018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5018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5017088"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5017088"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5"/>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6"/>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3" name="Content Placeholder 3"/>
          <p:cNvSpPr>
            <a:spLocks noGrp="1"/>
          </p:cNvSpPr>
          <p:nvPr>
            <p:ph sz="half" idx="36" hasCustomPrompt="1"/>
          </p:nvPr>
        </p:nvSpPr>
        <p:spPr>
          <a:xfrm>
            <a:off x="2664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6096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609184"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19"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0" name="Content Placeholder 3"/>
          <p:cNvSpPr>
            <a:spLocks noGrp="1"/>
          </p:cNvSpPr>
          <p:nvPr>
            <p:ph sz="half" idx="36" hasCustomPrompt="1"/>
          </p:nvPr>
        </p:nvSpPr>
        <p:spPr>
          <a:xfrm>
            <a:off x="34416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664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440831"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E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3"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36" hasCustomPrompt="1"/>
          </p:nvPr>
        </p:nvSpPr>
        <p:spPr>
          <a:xfrm>
            <a:off x="266400" y="1701040"/>
            <a:ext cx="6192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609600" y="1701040"/>
            <a:ext cx="3024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66400" y="4159448"/>
            <a:ext cx="6192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609600" y="4159448"/>
            <a:ext cx="3024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Text Placeholder 2"/>
          <p:cNvSpPr>
            <a:spLocks noGrp="1"/>
          </p:cNvSpPr>
          <p:nvPr>
            <p:ph type="body" idx="40" hasCustomPrompt="1"/>
          </p:nvPr>
        </p:nvSpPr>
        <p:spPr>
          <a:xfrm>
            <a:off x="266400" y="1484309"/>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609184" y="1484309"/>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66400" y="3933056"/>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609184" y="393305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3"/>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4"/>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66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642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5025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7401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8" name="Text Placeholder 2"/>
          <p:cNvSpPr>
            <a:spLocks noGrp="1"/>
          </p:cNvSpPr>
          <p:nvPr>
            <p:ph type="body" idx="1" hasCustomPrompt="1"/>
          </p:nvPr>
        </p:nvSpPr>
        <p:spPr>
          <a:xfrm>
            <a:off x="2664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641512"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5025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7401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6"/>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7"/>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7">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41" name="Content Placeholder 3"/>
          <p:cNvSpPr>
            <a:spLocks noGrp="1"/>
          </p:cNvSpPr>
          <p:nvPr>
            <p:ph sz="half" idx="39" hasCustomPrompt="1"/>
          </p:nvPr>
        </p:nvSpPr>
        <p:spPr>
          <a:xfrm>
            <a:off x="2664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6" name="Text Placeholder 2"/>
          <p:cNvSpPr>
            <a:spLocks noGrp="1"/>
          </p:cNvSpPr>
          <p:nvPr>
            <p:ph type="body" idx="1" hasCustomPrompt="1"/>
          </p:nvPr>
        </p:nvSpPr>
        <p:spPr>
          <a:xfrm>
            <a:off x="266400" y="148600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664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664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6096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4398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66400" y="3877282"/>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664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440856"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6096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2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5">
    <p:spTree>
      <p:nvGrpSpPr>
        <p:cNvPr id="1" name=""/>
        <p:cNvGrpSpPr/>
        <p:nvPr/>
      </p:nvGrpSpPr>
      <p:grpSpPr>
        <a:xfrm>
          <a:off x="0" y="0"/>
          <a:ext cx="0" cy="0"/>
          <a:chOff x="0" y="0"/>
          <a:chExt cx="0" cy="0"/>
        </a:xfrm>
      </p:grpSpPr>
      <p:sp>
        <p:nvSpPr>
          <p:cNvPr id="3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2" name="Content Placeholder 3"/>
          <p:cNvSpPr>
            <a:spLocks noGrp="1"/>
          </p:cNvSpPr>
          <p:nvPr>
            <p:ph sz="half" idx="49" hasCustomPrompt="1"/>
          </p:nvPr>
        </p:nvSpPr>
        <p:spPr>
          <a:xfrm>
            <a:off x="266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642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5025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7401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66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642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176213"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5025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7401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50" name="Text Placeholder 2"/>
          <p:cNvSpPr>
            <a:spLocks noGrp="1"/>
          </p:cNvSpPr>
          <p:nvPr>
            <p:ph type="body" idx="1" hasCustomPrompt="1"/>
          </p:nvPr>
        </p:nvSpPr>
        <p:spPr>
          <a:xfrm>
            <a:off x="2664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641512"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5025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7401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664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641512"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5025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7401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6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6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2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6">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8" name="Content Placeholder 3"/>
          <p:cNvSpPr>
            <a:spLocks noGrp="1"/>
          </p:cNvSpPr>
          <p:nvPr>
            <p:ph sz="half" idx="19" hasCustomPrompt="1"/>
          </p:nvPr>
        </p:nvSpPr>
        <p:spPr>
          <a:xfrm>
            <a:off x="5025600" y="1772816"/>
            <a:ext cx="4608000" cy="205424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5025600" y="4215920"/>
            <a:ext cx="4608000" cy="20213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66400" y="1772817"/>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50256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50256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7">
    <p:spTree>
      <p:nvGrpSpPr>
        <p:cNvPr id="1" name=""/>
        <p:cNvGrpSpPr/>
        <p:nvPr/>
      </p:nvGrpSpPr>
      <p:grpSpPr>
        <a:xfrm>
          <a:off x="0" y="0"/>
          <a:ext cx="0" cy="0"/>
          <a:chOff x="0" y="0"/>
          <a:chExt cx="0" cy="0"/>
        </a:xfrm>
      </p:grpSpPr>
      <p:sp>
        <p:nvSpPr>
          <p:cNvPr id="12" name="Content Placeholder 3"/>
          <p:cNvSpPr>
            <a:spLocks noGrp="1"/>
          </p:cNvSpPr>
          <p:nvPr>
            <p:ph sz="half" idx="2" hasCustomPrompt="1"/>
          </p:nvPr>
        </p:nvSpPr>
        <p:spPr>
          <a:xfrm>
            <a:off x="266400" y="1762256"/>
            <a:ext cx="4608000" cy="209762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4776"/>
            <a:ext cx="4608000" cy="206407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5025600" y="1772816"/>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501708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8">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20" hasCustomPrompt="1"/>
          </p:nvPr>
        </p:nvSpPr>
        <p:spPr>
          <a:xfrm>
            <a:off x="266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5018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66400" y="1773040"/>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66400"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5017088"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9"/>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0"/>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0">
    <p:spTree>
      <p:nvGrpSpPr>
        <p:cNvPr id="1" name=""/>
        <p:cNvGrpSpPr/>
        <p:nvPr/>
      </p:nvGrpSpPr>
      <p:grpSpPr>
        <a:xfrm>
          <a:off x="0" y="0"/>
          <a:ext cx="0" cy="0"/>
          <a:chOff x="0" y="0"/>
          <a:chExt cx="0" cy="0"/>
        </a:xfrm>
      </p:grpSpPr>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6" hasCustomPrompt="1"/>
          </p:nvPr>
        </p:nvSpPr>
        <p:spPr>
          <a:xfrm>
            <a:off x="266400" y="1701032"/>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664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6096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4398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664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4416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610048"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5"/>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6"/>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2">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1" name="Content Placeholder 3"/>
          <p:cNvSpPr>
            <a:spLocks noGrp="1"/>
          </p:cNvSpPr>
          <p:nvPr>
            <p:ph sz="half" idx="26" hasCustomPrompt="1"/>
          </p:nvPr>
        </p:nvSpPr>
        <p:spPr>
          <a:xfrm>
            <a:off x="266400" y="1771220"/>
            <a:ext cx="4608000" cy="44660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5020296" y="1773524"/>
            <a:ext cx="4608000" cy="122342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5020296" y="148478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5020296" y="3357700"/>
            <a:ext cx="4608000" cy="131595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5020296" y="3068960"/>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5020296" y="5013884"/>
            <a:ext cx="4608000" cy="122926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5020296" y="472514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7" name="Content Placeholder 3"/>
          <p:cNvSpPr>
            <a:spLocks noGrp="1"/>
          </p:cNvSpPr>
          <p:nvPr>
            <p:ph sz="half" idx="27" hasCustomPrompt="1"/>
          </p:nvPr>
        </p:nvSpPr>
        <p:spPr>
          <a:xfrm>
            <a:off x="266400" y="1752714"/>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66400" y="3391256"/>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66400" y="31745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66400" y="5011580"/>
            <a:ext cx="4608000" cy="12257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66400" y="479484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5025008" y="1773304"/>
            <a:ext cx="4608000" cy="4464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502500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1856656" y="188640"/>
            <a:ext cx="6336704" cy="418058"/>
          </a:xfrm>
          <a:prstGeom prst="rect">
            <a:avLst/>
          </a:prstGeom>
        </p:spPr>
        <p:txBody>
          <a:bodyPr/>
          <a:lstStyle>
            <a:lvl1pPr>
              <a:defRPr sz="2400"/>
            </a:lvl1pPr>
          </a:lstStyle>
          <a:p>
            <a:r>
              <a:rPr lang="zh-TW" altLang="en-US" sz="2800" dirty="0"/>
              <a:t>數位的時代，數位的工具</a:t>
            </a:r>
            <a:endParaRPr lang="zh-TW" altLang="en-US" dirty="0"/>
          </a:p>
        </p:txBody>
      </p:sp>
      <p:sp>
        <p:nvSpPr>
          <p:cNvPr id="4" name="投影片編號版面配置區 3"/>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25" y="1066825"/>
            <a:ext cx="9297988"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844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5">
    <p:spTree>
      <p:nvGrpSpPr>
        <p:cNvPr id="1" name=""/>
        <p:cNvGrpSpPr/>
        <p:nvPr/>
      </p:nvGrpSpPr>
      <p:grpSpPr>
        <a:xfrm>
          <a:off x="0" y="0"/>
          <a:ext cx="0" cy="0"/>
          <a:chOff x="0" y="0"/>
          <a:chExt cx="0" cy="0"/>
        </a:xfrm>
      </p:grpSpPr>
      <p:sp>
        <p:nvSpPr>
          <p:cNvPr id="41" name="Content Placeholder 3"/>
          <p:cNvSpPr>
            <a:spLocks noGrp="1"/>
          </p:cNvSpPr>
          <p:nvPr>
            <p:ph sz="half" idx="39" hasCustomPrompt="1"/>
          </p:nvPr>
        </p:nvSpPr>
        <p:spPr>
          <a:xfrm>
            <a:off x="2664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0" name="Text Placeholder 2"/>
          <p:cNvSpPr>
            <a:spLocks noGrp="1"/>
          </p:cNvSpPr>
          <p:nvPr>
            <p:ph type="body" idx="44" hasCustomPrompt="1"/>
          </p:nvPr>
        </p:nvSpPr>
        <p:spPr>
          <a:xfrm>
            <a:off x="2664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66400" y="4257312"/>
            <a:ext cx="9360000" cy="1980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66400" y="4005088"/>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7"/>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8"/>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6"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5" name="矩形 4"/>
          <p:cNvSpPr/>
          <p:nvPr userDrawn="1"/>
        </p:nvSpPr>
        <p:spPr>
          <a:xfrm>
            <a:off x="273366" y="1052736"/>
            <a:ext cx="9361522" cy="1003352"/>
          </a:xfrm>
          <a:prstGeom prst="rect">
            <a:avLst/>
          </a:prstGeom>
        </p:spPr>
        <p:txBody>
          <a:bodyPr wrap="square">
            <a:spAutoFit/>
          </a:bodyPr>
          <a:lstStyle/>
          <a:p>
            <a:pPr lvl="0" fontAlgn="base">
              <a:spcBef>
                <a:spcPct val="20000"/>
              </a:spcBef>
              <a:spcAft>
                <a:spcPct val="20000"/>
              </a:spcAft>
              <a:tabLst>
                <a:tab pos="3224213" algn="l"/>
                <a:tab pos="6372225" algn="l"/>
                <a:tab pos="6457950" algn="l"/>
              </a:tabLst>
              <a:defRPr/>
            </a:pPr>
            <a:r>
              <a:rPr lang="zh-TW" altLang="en-US" sz="1400" b="1" kern="0" baseline="0" dirty="0">
                <a:solidFill>
                  <a:schemeClr val="tx2"/>
                </a:solidFill>
                <a:latin typeface="+mn-lt"/>
                <a:ea typeface="+mn-ea"/>
              </a:rPr>
              <a:t>野村證券投資信託股份有限公司</a:t>
            </a:r>
            <a:r>
              <a:rPr lang="en-US" altLang="zh-TW" sz="1600" b="1" kern="0" baseline="0" dirty="0">
                <a:solidFill>
                  <a:schemeClr val="tx2"/>
                </a:solidFill>
                <a:latin typeface="+mn-lt"/>
                <a:ea typeface="+mn-ea"/>
              </a:rPr>
              <a:t>	</a:t>
            </a:r>
            <a:r>
              <a:rPr lang="zh-TW" altLang="en-US" sz="1050" kern="0" baseline="0" dirty="0">
                <a:solidFill>
                  <a:schemeClr val="tx2"/>
                </a:solidFill>
                <a:latin typeface="+mn-lt"/>
                <a:ea typeface="+mn-ea"/>
              </a:rPr>
              <a:t>野村</a:t>
            </a:r>
            <a:r>
              <a:rPr lang="zh-TW" altLang="en-GB" sz="1050" kern="0" baseline="0" dirty="0">
                <a:solidFill>
                  <a:schemeClr val="tx2"/>
                </a:solidFill>
                <a:latin typeface="+mn-lt"/>
                <a:ea typeface="+mn-ea"/>
              </a:rPr>
              <a:t>投資理財網</a:t>
            </a:r>
            <a:r>
              <a:rPr lang="zh-TW" altLang="en-US" sz="1050" kern="0" baseline="0" dirty="0">
                <a:solidFill>
                  <a:schemeClr val="tx2"/>
                </a:solidFill>
                <a:latin typeface="+mn-lt"/>
                <a:ea typeface="+mn-ea"/>
              </a:rPr>
              <a:t> ：</a:t>
            </a:r>
            <a:r>
              <a:rPr lang="en-US" altLang="zh-TW" sz="1000" kern="0" baseline="0" dirty="0">
                <a:solidFill>
                  <a:schemeClr val="tx2"/>
                </a:solidFill>
                <a:latin typeface="+mn-lt"/>
                <a:ea typeface="+mn-ea"/>
              </a:rPr>
              <a:t>www.nomurafunds.com.tw</a:t>
            </a:r>
            <a:r>
              <a:rPr lang="en-GB" altLang="zh-TW" sz="1050" kern="0" baseline="0" dirty="0">
                <a:solidFill>
                  <a:schemeClr val="tx2"/>
                </a:solidFill>
                <a:latin typeface="+mn-lt"/>
                <a:ea typeface="+mn-ea"/>
              </a:rPr>
              <a:t> 	</a:t>
            </a:r>
            <a:r>
              <a:rPr lang="zh-TW" altLang="en-GB" sz="1050" kern="0" baseline="0" dirty="0">
                <a:solidFill>
                  <a:schemeClr val="tx2"/>
                </a:solidFill>
                <a:latin typeface="+mn-lt"/>
                <a:ea typeface="+mn-ea"/>
              </a:rPr>
              <a:t>客服專線</a:t>
            </a:r>
            <a:r>
              <a:rPr lang="en-GB" altLang="zh-TW" sz="1050" kern="0" baseline="0" dirty="0">
                <a:solidFill>
                  <a:schemeClr val="tx2"/>
                </a:solidFill>
                <a:latin typeface="+mn-lt"/>
                <a:ea typeface="+mn-ea"/>
              </a:rPr>
              <a:t>：</a:t>
            </a:r>
            <a:r>
              <a:rPr lang="en-US" altLang="zh-TW" sz="1050" kern="0" baseline="0" dirty="0">
                <a:solidFill>
                  <a:schemeClr val="tx2"/>
                </a:solidFill>
                <a:latin typeface="+mn-lt"/>
                <a:ea typeface="+mn-ea"/>
                <a:sym typeface="Wingdings" panose="05000000000000000000" pitchFamily="2" charset="2"/>
              </a:rPr>
              <a:t> (</a:t>
            </a:r>
            <a:r>
              <a:rPr lang="zh-TW" altLang="en-GB" sz="1050" kern="0" baseline="0" dirty="0">
                <a:solidFill>
                  <a:schemeClr val="tx2"/>
                </a:solidFill>
                <a:latin typeface="+mn-lt"/>
                <a:ea typeface="+mn-ea"/>
              </a:rPr>
              <a:t>02</a:t>
            </a:r>
            <a:r>
              <a:rPr lang="en-US" altLang="zh-TW" sz="1050" kern="0" baseline="0" dirty="0">
                <a:solidFill>
                  <a:schemeClr val="tx2"/>
                </a:solidFill>
                <a:latin typeface="+mn-lt"/>
                <a:ea typeface="+mn-ea"/>
              </a:rPr>
              <a:t>)</a:t>
            </a:r>
            <a:r>
              <a:rPr lang="zh-TW" altLang="en-GB" sz="1050" kern="0" baseline="0" dirty="0">
                <a:solidFill>
                  <a:schemeClr val="tx2"/>
                </a:solidFill>
                <a:latin typeface="+mn-lt"/>
                <a:ea typeface="+mn-ea"/>
              </a:rPr>
              <a:t>8758</a:t>
            </a:r>
            <a:r>
              <a:rPr lang="en-US" altLang="zh-TW" sz="1050" kern="0" baseline="0" dirty="0">
                <a:solidFill>
                  <a:schemeClr val="tx2"/>
                </a:solidFill>
                <a:latin typeface="+mn-lt"/>
                <a:ea typeface="+mn-ea"/>
              </a:rPr>
              <a:t>-1</a:t>
            </a:r>
            <a:r>
              <a:rPr lang="zh-TW" altLang="en-GB" sz="1050" kern="0" baseline="0" dirty="0">
                <a:solidFill>
                  <a:schemeClr val="tx2"/>
                </a:solidFill>
                <a:latin typeface="+mn-lt"/>
                <a:ea typeface="+mn-ea"/>
              </a:rPr>
              <a:t>568   </a:t>
            </a:r>
            <a:endParaRPr lang="en-US" altLang="zh-TW" sz="1050" kern="0" baseline="0" dirty="0">
              <a:solidFill>
                <a:schemeClr val="tx2"/>
              </a:solidFill>
              <a:latin typeface="+mn-lt"/>
              <a:ea typeface="+mn-ea"/>
            </a:endParaRP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台北總公司：110</a:t>
            </a:r>
            <a:r>
              <a:rPr lang="en-US" altLang="zh-TW" sz="1000" kern="0" baseline="0" dirty="0">
                <a:solidFill>
                  <a:schemeClr val="tx2"/>
                </a:solidFill>
                <a:latin typeface="+mn-lt"/>
                <a:ea typeface="+mn-ea"/>
              </a:rPr>
              <a:t>615</a:t>
            </a:r>
            <a:r>
              <a:rPr lang="zh-TW" altLang="en-GB" sz="1000" kern="0" baseline="0" dirty="0">
                <a:solidFill>
                  <a:schemeClr val="tx2"/>
                </a:solidFill>
                <a:latin typeface="+mn-lt"/>
                <a:ea typeface="+mn-ea"/>
              </a:rPr>
              <a:t> 台北市信義路五段7號30樓</a:t>
            </a:r>
            <a:r>
              <a:rPr lang="en-GB" altLang="zh-TW" sz="1000" kern="0" baseline="0" dirty="0">
                <a:solidFill>
                  <a:schemeClr val="tx2"/>
                </a:solidFill>
                <a:latin typeface="+mn-lt"/>
                <a:ea typeface="+mn-ea"/>
              </a:rPr>
              <a:t>(</a:t>
            </a:r>
            <a:r>
              <a:rPr lang="zh-TW" altLang="en-GB" sz="1000" kern="0" baseline="0" dirty="0">
                <a:solidFill>
                  <a:schemeClr val="tx2"/>
                </a:solidFill>
                <a:latin typeface="+mn-lt"/>
                <a:ea typeface="+mn-ea"/>
              </a:rPr>
              <a:t>代表地址</a:t>
            </a:r>
            <a:r>
              <a:rPr lang="en-GB" altLang="zh-TW" sz="1000" kern="0" baseline="0" dirty="0">
                <a:solidFill>
                  <a:schemeClr val="tx2"/>
                </a:solidFill>
                <a:latin typeface="+mn-lt"/>
                <a:ea typeface="+mn-ea"/>
              </a:rPr>
              <a:t>)	 TEL：(02)8101-5501</a:t>
            </a: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台中分公司：40</a:t>
            </a:r>
            <a:r>
              <a:rPr lang="en-US" altLang="zh-TW" sz="1000" kern="0" baseline="0" dirty="0">
                <a:solidFill>
                  <a:schemeClr val="tx2"/>
                </a:solidFill>
                <a:latin typeface="+mn-lt"/>
                <a:ea typeface="+mn-ea"/>
              </a:rPr>
              <a:t>8330</a:t>
            </a:r>
            <a:r>
              <a:rPr lang="zh-TW" altLang="en-GB" sz="1000" kern="0" baseline="0" dirty="0">
                <a:solidFill>
                  <a:schemeClr val="tx2"/>
                </a:solidFill>
                <a:latin typeface="+mn-lt"/>
                <a:ea typeface="+mn-ea"/>
              </a:rPr>
              <a:t> 台中市南屯區公益路二段</a:t>
            </a:r>
            <a:r>
              <a:rPr lang="en-GB" altLang="zh-TW" sz="1000" kern="0" baseline="0" dirty="0">
                <a:solidFill>
                  <a:schemeClr val="tx2"/>
                </a:solidFill>
                <a:latin typeface="+mn-lt"/>
                <a:ea typeface="+mn-ea"/>
              </a:rPr>
              <a:t>51</a:t>
            </a:r>
            <a:r>
              <a:rPr lang="zh-TW" altLang="en-GB" sz="1000" kern="0" baseline="0" dirty="0">
                <a:solidFill>
                  <a:schemeClr val="tx2"/>
                </a:solidFill>
                <a:latin typeface="+mn-lt"/>
                <a:ea typeface="+mn-ea"/>
              </a:rPr>
              <a:t>號</a:t>
            </a:r>
            <a:r>
              <a:rPr lang="en-GB" altLang="zh-TW" sz="1000" kern="0" baseline="0" dirty="0">
                <a:solidFill>
                  <a:schemeClr val="tx2"/>
                </a:solidFill>
                <a:latin typeface="+mn-lt"/>
                <a:ea typeface="+mn-ea"/>
              </a:rPr>
              <a:t>9</a:t>
            </a:r>
            <a:r>
              <a:rPr lang="zh-TW" altLang="en-GB" sz="1000" kern="0" baseline="0" dirty="0">
                <a:solidFill>
                  <a:schemeClr val="tx2"/>
                </a:solidFill>
                <a:latin typeface="+mn-lt"/>
                <a:ea typeface="+mn-ea"/>
              </a:rPr>
              <a:t>樓</a:t>
            </a:r>
            <a:r>
              <a:rPr lang="en-GB" altLang="zh-TW" sz="1000" kern="0" baseline="0" dirty="0">
                <a:solidFill>
                  <a:schemeClr val="tx2"/>
                </a:solidFill>
                <a:latin typeface="+mn-lt"/>
                <a:ea typeface="+mn-ea"/>
              </a:rPr>
              <a:t>A</a:t>
            </a:r>
            <a:r>
              <a:rPr lang="zh-TW" altLang="en-GB" sz="1000" kern="0" baseline="0" dirty="0">
                <a:solidFill>
                  <a:schemeClr val="tx2"/>
                </a:solidFill>
                <a:latin typeface="+mn-lt"/>
                <a:ea typeface="+mn-ea"/>
              </a:rPr>
              <a:t>室	 </a:t>
            </a:r>
            <a:r>
              <a:rPr lang="en-GB" altLang="zh-TW" sz="1000" kern="0" baseline="0" dirty="0">
                <a:solidFill>
                  <a:schemeClr val="tx2"/>
                </a:solidFill>
                <a:latin typeface="+mn-lt"/>
                <a:ea typeface="+mn-ea"/>
              </a:rPr>
              <a:t>TEL：(04)2319-8768</a:t>
            </a:r>
          </a:p>
          <a:p>
            <a:pPr lvl="0" fontAlgn="base">
              <a:spcBef>
                <a:spcPct val="20000"/>
              </a:spcBef>
              <a:spcAft>
                <a:spcPct val="20000"/>
              </a:spcAft>
              <a:tabLst>
                <a:tab pos="4572000" algn="l"/>
                <a:tab pos="8339138" algn="l"/>
              </a:tabLst>
              <a:defRPr/>
            </a:pPr>
            <a:r>
              <a:rPr lang="zh-TW" altLang="en-GB" sz="1000" kern="0" baseline="0" dirty="0">
                <a:solidFill>
                  <a:schemeClr val="tx2"/>
                </a:solidFill>
                <a:latin typeface="+mn-lt"/>
                <a:ea typeface="+mn-ea"/>
              </a:rPr>
              <a:t>高雄分公司：807</a:t>
            </a:r>
            <a:r>
              <a:rPr lang="en-US" altLang="zh-TW" sz="1000" kern="0" baseline="0" dirty="0">
                <a:solidFill>
                  <a:schemeClr val="tx2"/>
                </a:solidFill>
                <a:latin typeface="+mn-lt"/>
                <a:ea typeface="+mn-ea"/>
              </a:rPr>
              <a:t>373</a:t>
            </a:r>
            <a:r>
              <a:rPr lang="zh-TW" altLang="en-GB" sz="1000" kern="0" baseline="0" dirty="0">
                <a:solidFill>
                  <a:schemeClr val="tx2"/>
                </a:solidFill>
                <a:latin typeface="+mn-lt"/>
                <a:ea typeface="+mn-ea"/>
              </a:rPr>
              <a:t> 高雄市三民區博愛一路366號</a:t>
            </a:r>
            <a:r>
              <a:rPr lang="en-GB" altLang="zh-TW" sz="1000" kern="0" baseline="0" dirty="0">
                <a:solidFill>
                  <a:schemeClr val="tx2"/>
                </a:solidFill>
                <a:latin typeface="+mn-lt"/>
                <a:ea typeface="+mn-ea"/>
              </a:rPr>
              <a:t>21</a:t>
            </a:r>
            <a:r>
              <a:rPr lang="zh-TW" altLang="en-GB" sz="1000" kern="0" baseline="0" dirty="0">
                <a:solidFill>
                  <a:schemeClr val="tx2"/>
                </a:solidFill>
                <a:latin typeface="+mn-lt"/>
                <a:ea typeface="+mn-ea"/>
              </a:rPr>
              <a:t>樓之</a:t>
            </a:r>
            <a:r>
              <a:rPr lang="en-GB" altLang="zh-TW" sz="1000" kern="0" baseline="0" dirty="0">
                <a:solidFill>
                  <a:schemeClr val="tx2"/>
                </a:solidFill>
                <a:latin typeface="+mn-lt"/>
                <a:ea typeface="+mn-ea"/>
              </a:rPr>
              <a:t>2	 TEL：(07)322-5525</a:t>
            </a:r>
            <a:r>
              <a:rPr lang="zh-TW" altLang="en-GB" sz="1000" kern="0" baseline="0" dirty="0">
                <a:solidFill>
                  <a:schemeClr val="tx2"/>
                </a:solidFill>
                <a:latin typeface="+mn-lt"/>
                <a:ea typeface="+mn-ea"/>
              </a:rPr>
              <a:t>  </a:t>
            </a:r>
            <a:r>
              <a:rPr lang="en-US" altLang="zh-TW" sz="1000" kern="0" baseline="0" dirty="0">
                <a:solidFill>
                  <a:schemeClr val="tx2"/>
                </a:solidFill>
                <a:latin typeface="+mn-lt"/>
                <a:ea typeface="+mn-ea"/>
              </a:rPr>
              <a:t>	</a:t>
            </a:r>
            <a:r>
              <a:rPr lang="en-US" altLang="zh-TW" sz="1000" kern="0" baseline="0" dirty="0">
                <a:solidFill>
                  <a:schemeClr val="bg1">
                    <a:lumMod val="65000"/>
                  </a:schemeClr>
                </a:solidFill>
                <a:latin typeface="+mn-lt"/>
                <a:ea typeface="+mn-ea"/>
              </a:rPr>
              <a:t>【202006】</a:t>
            </a:r>
            <a:endParaRPr lang="nl-NL" altLang="zh-TW" sz="1000" kern="0" baseline="0" dirty="0">
              <a:solidFill>
                <a:schemeClr val="bg1">
                  <a:lumMod val="65000"/>
                </a:schemeClr>
              </a:solidFill>
              <a:latin typeface="+mn-lt"/>
              <a:ea typeface="+mn-ea"/>
            </a:endParaRPr>
          </a:p>
        </p:txBody>
      </p:sp>
      <p:sp>
        <p:nvSpPr>
          <p:cNvPr id="6" name="矩形 5"/>
          <p:cNvSpPr/>
          <p:nvPr userDrawn="1"/>
        </p:nvSpPr>
        <p:spPr>
          <a:xfrm>
            <a:off x="254999" y="2132856"/>
            <a:ext cx="9351897" cy="4156138"/>
          </a:xfrm>
          <a:prstGeom prst="rect">
            <a:avLst/>
          </a:prstGeom>
        </p:spPr>
        <p:txBody>
          <a:bodyPr wrap="square">
            <a:spAutoFit/>
          </a:bodyPr>
          <a:lstStyle/>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rPr>
              <a:t>上述基金均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a:t>
            </a:r>
            <a:r>
              <a:rPr lang="zh-TW" altLang="en-US" sz="1050" b="1" dirty="0">
                <a:solidFill>
                  <a:schemeClr val="accent1"/>
                </a:solidFill>
                <a:latin typeface="微軟正黑體" panose="020B0604030504040204" pitchFamily="34" charset="-120"/>
                <a:ea typeface="微軟正黑體" panose="020B0604030504040204" pitchFamily="34" charset="-120"/>
              </a:rPr>
              <a:t>本基金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基金買賣係以投資人自己之判斷為之，投資人應瞭解並承擔交易可能產生之損益，且最大可能損失達原始投資金額。基金不受存款保險、保險安定基金或其他相關保障機制之保障。如因基金交易所生紛爭， 台端得先向本公司申訴，如不接受前開申訴處理結果或本公司未在三十日內處理時，得在六十日內向金融消費評議中心申請評議。 台端亦得向投信投顧公會申訴、向證券投資人及期貨交易人保護中心申請調處或向法院起訴。</a:t>
            </a:r>
            <a:endParaRPr lang="en-US" altLang="zh-TW" sz="1050" b="1" dirty="0">
              <a:solidFill>
                <a:schemeClr val="accent1"/>
              </a:solidFill>
              <a:latin typeface="微軟正黑體" panose="020B0604030504040204" pitchFamily="34" charset="-120"/>
              <a:ea typeface="微軟正黑體" panose="020B0604030504040204"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上述基金可能對不同計價幣別進行一定程度之避險，投資人將承擔基金投資標的對不同計價幣別之匯率波動風險。投資人以其他非本基金計價幣別之貨幣換匯後投資本基金，須自行承擔匯率變動之風險。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配息率不代表基金報酬率，且過去配息率不代表未來配息率；基金淨值可能因市場因素而上下波動。基金的配息可能由基金的收益或本金中支付。任何涉及由本金支出的部份，可能導致原始投資金額減損。本基金由本金支付配息之相關資料，投資人可至本公司網站</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(www.nomurafunds.com.tw)</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查詢。本基金配息前未先扣除應負擔之相關費用。</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由於高收益債券之信用評等未達投資等級或未經信用評等，且對利率變動的敏感度甚高，故高收益債券基金可能會因利率上升、市場流動性下降，或債券發行機構違約不支付本金、利息或破產而蒙受虧損。高收益債券基金不適合無法承擔相關風險之投資人，投資人投資以高收益債券為訴求之基金不宜占其投資組合過高之比重。</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因投資債券可能產生債券發行機構如於投資期間違約或被調降信用評等，致影響債券價格而產生損失之信用風險，以及因市場利率變化或對於未來利率走勢之預期，致影響債券價格之利率風險。部份基金或所投資之債券子基金，可能投資美國</a:t>
            </a:r>
            <a:r>
              <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Rule 144A </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債券，該等債券屬私募性質，較可能發生流動性不足，財務訊息揭露不完整或因價格不透明導致波動性較大之風險，投資人須留意相關風險。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1"/>
                </a:solidFill>
                <a:latin typeface="微軟正黑體" panose="020B0604030504040204" pitchFamily="34" charset="-120"/>
                <a:ea typeface="微軟正黑體" panose="020B0604030504040204" pitchFamily="34" charset="-120"/>
                <a:cs typeface="Arial Unicode MS" pitchFamily="34" charset="-120"/>
              </a:rPr>
              <a:t>上述</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涉及投資新興市場部份，因其波動性與風險程度可能較高，且其政治與經濟情勢穩定度可能低於已開發國家，也可能使資產價值受不同程度之影響。依金管會規定，投信基金直接投資大陸地區有價證券僅限掛牌上市有價證券，境外基金投資大陸地區有價證券則不得超過該基金資產淨值之</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20%</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，投資人須留意中國市場特定政治、經濟與市場等投資風險。</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本文提及之經濟走勢預測不必然代表基金之績效，基金投資風險請詳閱基金公開說明書。定時定額投資人因不同時間進場，將有不同之投資績效，過去之績效亦不代表未來績效之保證。</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資料係整理分析各方面資訊之結果，純屬參考性質，本公司不作任何保證或承諾，請勿將本內容視為對個別投資人做基金買賣或其他任何投資之建議或要約。本公司已力求其中資訊之正確與完整，惟不保證本報告絕對正確無誤。未經授權不得複製、修改或散發引用。</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野村投信為 </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NN (L) </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、晉達、</a:t>
            </a:r>
            <a:r>
              <a:rPr lang="zh-TW" altLang="en-US" sz="1050" b="1" dirty="0">
                <a:solidFill>
                  <a:schemeClr val="tx2"/>
                </a:solidFill>
              </a:rPr>
              <a:t>野村基金</a:t>
            </a:r>
            <a:r>
              <a:rPr lang="en-US" altLang="zh-TW" sz="1050" b="1" dirty="0">
                <a:solidFill>
                  <a:schemeClr val="tx2"/>
                </a:solidFill>
              </a:rPr>
              <a:t>(</a:t>
            </a:r>
            <a:r>
              <a:rPr lang="zh-TW" altLang="en-US" sz="1050" b="1" dirty="0">
                <a:solidFill>
                  <a:schemeClr val="tx2"/>
                </a:solidFill>
              </a:rPr>
              <a:t>愛爾蘭系列</a:t>
            </a:r>
            <a:r>
              <a:rPr lang="en-US" altLang="zh-TW" sz="1050" b="1" dirty="0">
                <a:solidFill>
                  <a:schemeClr val="tx2"/>
                </a:solidFill>
              </a:rPr>
              <a:t>)</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及荷寶系列基金在台灣之總代理。</a:t>
            </a:r>
            <a:r>
              <a:rPr lang="en-US" altLang="zh-TW" sz="1050" b="1" dirty="0">
                <a:solidFill>
                  <a:schemeClr val="tx2"/>
                </a:solidFill>
                <a:latin typeface="微軟正黑體" panose="020B0604030504040204" pitchFamily="34" charset="-120"/>
                <a:ea typeface="微軟正黑體" panose="020B0604030504040204" pitchFamily="34" charset="-120"/>
              </a:rPr>
              <a:t> 【</a:t>
            </a:r>
            <a:r>
              <a:rPr lang="zh-TW" altLang="en-US" sz="1050" b="1" dirty="0">
                <a:solidFill>
                  <a:schemeClr val="tx2"/>
                </a:solidFill>
                <a:latin typeface="微軟正黑體" panose="020B0604030504040204" pitchFamily="34" charset="-120"/>
                <a:ea typeface="微軟正黑體" panose="020B0604030504040204" pitchFamily="34" charset="-120"/>
              </a:rPr>
              <a:t>野村投信獨立經營管理</a:t>
            </a:r>
            <a:r>
              <a:rPr lang="en-US" altLang="zh-TW" sz="1050" b="1" dirty="0">
                <a:solidFill>
                  <a:schemeClr val="tx2"/>
                </a:solidFill>
                <a:latin typeface="微軟正黑體" panose="020B0604030504040204" pitchFamily="34" charset="-120"/>
                <a:ea typeface="微軟正黑體" panose="020B0604030504040204" pitchFamily="34" charset="-120"/>
              </a:rPr>
              <a:t>】</a:t>
            </a:r>
            <a:endParaRPr lang="nl-NL" altLang="zh-TW" sz="1050" kern="0" dirty="0">
              <a:solidFill>
                <a:schemeClr val="bg1">
                  <a:lumMod val="6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9683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對內使用)One team One dream">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41" t="3296" r="1514" b="3322"/>
          <a:stretch>
            <a:fillRect/>
          </a:stretch>
        </p:blipFill>
        <p:spPr bwMode="auto">
          <a:xfrm>
            <a:off x="573088" y="1418431"/>
            <a:ext cx="8759825"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14523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對外使用)Onshore and Offshore Fund Labels">
    <p:spTree>
      <p:nvGrpSpPr>
        <p:cNvPr id="1" name=""/>
        <p:cNvGrpSpPr/>
        <p:nvPr/>
      </p:nvGrpSpPr>
      <p:grpSpPr>
        <a:xfrm>
          <a:off x="0" y="0"/>
          <a:ext cx="0" cy="0"/>
          <a:chOff x="0" y="0"/>
          <a:chExt cx="0" cy="0"/>
        </a:xfrm>
      </p:grpSpPr>
      <p:sp>
        <p:nvSpPr>
          <p:cNvPr id="28" name="文字方塊 27"/>
          <p:cNvSpPr txBox="1"/>
          <p:nvPr userDrawn="1"/>
        </p:nvSpPr>
        <p:spPr>
          <a:xfrm>
            <a:off x="577133" y="5837202"/>
            <a:ext cx="5600003" cy="400110"/>
          </a:xfrm>
          <a:prstGeom prst="rect">
            <a:avLst/>
          </a:prstGeom>
          <a:noFill/>
        </p:spPr>
        <p:txBody>
          <a:bodyPr wrap="square" rtlCol="0">
            <a:spAutoFit/>
          </a:bodyPr>
          <a:lstStyle/>
          <a:p>
            <a:r>
              <a:rPr lang="zh-TW" altLang="en-US" sz="1000" dirty="0"/>
              <a:t>註：境外基金品牌由左至右依各品牌英文字母排序</a:t>
            </a:r>
          </a:p>
          <a:p>
            <a:r>
              <a:rPr lang="en-US" altLang="zh-TW" sz="1000" dirty="0"/>
              <a:t>Note: The rank of offshore fund labels are from left to right sorted by fund labels’ alphabet order</a:t>
            </a:r>
            <a:endParaRPr lang="zh-TW" altLang="en-US" sz="1000" dirty="0"/>
          </a:p>
        </p:txBody>
      </p:sp>
      <p:grpSp>
        <p:nvGrpSpPr>
          <p:cNvPr id="5" name="群組 4"/>
          <p:cNvGrpSpPr/>
          <p:nvPr userDrawn="1"/>
        </p:nvGrpSpPr>
        <p:grpSpPr>
          <a:xfrm>
            <a:off x="560513" y="1268760"/>
            <a:ext cx="8775514" cy="4536504"/>
            <a:chOff x="560513" y="1268760"/>
            <a:chExt cx="8775514" cy="4448663"/>
          </a:xfrm>
        </p:grpSpPr>
        <p:sp>
          <p:nvSpPr>
            <p:cNvPr id="6" name="圓角矩形 5"/>
            <p:cNvSpPr/>
            <p:nvPr/>
          </p:nvSpPr>
          <p:spPr bwMode="auto">
            <a:xfrm>
              <a:off x="560513" y="5229200"/>
              <a:ext cx="8775514" cy="488223"/>
            </a:xfrm>
            <a:prstGeom prst="roundRect">
              <a:avLst/>
            </a:prstGeom>
            <a:gradFill flip="none" rotWithShape="1">
              <a:gsLst>
                <a:gs pos="0">
                  <a:schemeClr val="accent1">
                    <a:shade val="51000"/>
                    <a:satMod val="130000"/>
                  </a:schemeClr>
                </a:gs>
                <a:gs pos="76000">
                  <a:schemeClr val="accent1">
                    <a:shade val="93000"/>
                    <a:satMod val="130000"/>
                  </a:schemeClr>
                </a:gs>
                <a:gs pos="100000">
                  <a:schemeClr val="accent1">
                    <a:shade val="94000"/>
                    <a:satMod val="135000"/>
                  </a:schemeClr>
                </a:gs>
              </a:gsLst>
              <a:lin ang="36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800" b="1" i="0" u="none" strike="noStrike" cap="none" normalizeH="0" baseline="0" dirty="0">
                  <a:ln>
                    <a:noFill/>
                  </a:ln>
                  <a:solidFill>
                    <a:schemeClr val="bg1"/>
                  </a:solidFill>
                  <a:effectLst/>
                  <a:latin typeface="Arial" charset="0"/>
                </a:rPr>
                <a:t>野村投信境內外</a:t>
              </a:r>
              <a:r>
                <a:rPr lang="zh-TW" altLang="en-US" sz="2800" b="1" dirty="0">
                  <a:solidFill>
                    <a:schemeClr val="bg1"/>
                  </a:solidFill>
                  <a:latin typeface="Arial" charset="0"/>
                </a:rPr>
                <a:t>基金品牌</a:t>
              </a:r>
              <a:endParaRPr kumimoji="0" lang="zh-TW" altLang="en-US" sz="2800" b="1" i="0" u="none" strike="noStrike" cap="none" normalizeH="0" baseline="0" dirty="0">
                <a:ln>
                  <a:noFill/>
                </a:ln>
                <a:solidFill>
                  <a:schemeClr val="bg1"/>
                </a:solidFill>
                <a:effectLst/>
                <a:latin typeface="Arial" charset="0"/>
              </a:endParaRPr>
            </a:p>
          </p:txBody>
        </p:sp>
        <p:grpSp>
          <p:nvGrpSpPr>
            <p:cNvPr id="8" name="群組 7"/>
            <p:cNvGrpSpPr/>
            <p:nvPr/>
          </p:nvGrpSpPr>
          <p:grpSpPr>
            <a:xfrm>
              <a:off x="907798" y="1268760"/>
              <a:ext cx="8137168" cy="2895162"/>
              <a:chOff x="907798" y="1268760"/>
              <a:chExt cx="8137168" cy="2895162"/>
            </a:xfrm>
          </p:grpSpPr>
          <p:grpSp>
            <p:nvGrpSpPr>
              <p:cNvPr id="9" name="群組 8"/>
              <p:cNvGrpSpPr/>
              <p:nvPr/>
            </p:nvGrpSpPr>
            <p:grpSpPr>
              <a:xfrm>
                <a:off x="3636432" y="1268760"/>
                <a:ext cx="5408534" cy="2895162"/>
                <a:chOff x="3636432" y="1268760"/>
                <a:chExt cx="5408534" cy="2895162"/>
              </a:xfrm>
            </p:grpSpPr>
            <p:grpSp>
              <p:nvGrpSpPr>
                <p:cNvPr id="17" name="群組 16"/>
                <p:cNvGrpSpPr/>
                <p:nvPr/>
              </p:nvGrpSpPr>
              <p:grpSpPr>
                <a:xfrm>
                  <a:off x="3636432" y="1268760"/>
                  <a:ext cx="5408534" cy="400667"/>
                  <a:chOff x="3362112" y="1268760"/>
                  <a:chExt cx="5408534" cy="400667"/>
                </a:xfrm>
              </p:grpSpPr>
              <p:sp>
                <p:nvSpPr>
                  <p:cNvPr id="25" name="文字方塊 24"/>
                  <p:cNvSpPr txBox="1"/>
                  <p:nvPr/>
                </p:nvSpPr>
                <p:spPr>
                  <a:xfrm>
                    <a:off x="5134430" y="1268760"/>
                    <a:ext cx="1944216" cy="369332"/>
                  </a:xfrm>
                  <a:prstGeom prst="rect">
                    <a:avLst/>
                  </a:prstGeom>
                  <a:noFill/>
                </p:spPr>
                <p:txBody>
                  <a:bodyPr wrap="square" rtlCol="0">
                    <a:spAutoFit/>
                  </a:bodyPr>
                  <a:lstStyle/>
                  <a:p>
                    <a:pPr algn="ctr"/>
                    <a:r>
                      <a:rPr lang="zh-TW" altLang="en-US" b="1" dirty="0"/>
                      <a:t>總代理境外基金</a:t>
                    </a:r>
                  </a:p>
                </p:txBody>
              </p:sp>
              <p:cxnSp>
                <p:nvCxnSpPr>
                  <p:cNvPr id="26" name="肘形接點 25"/>
                  <p:cNvCxnSpPr/>
                  <p:nvPr/>
                </p:nvCxnSpPr>
                <p:spPr bwMode="auto">
                  <a:xfrm rot="10800000" flipV="1">
                    <a:off x="3362112" y="1453427"/>
                    <a:ext cx="1692000" cy="216000"/>
                  </a:xfrm>
                  <a:prstGeom prst="bentConnector3">
                    <a:avLst>
                      <a:gd name="adj1" fmla="val 100175"/>
                    </a:avLst>
                  </a:prstGeom>
                  <a:solidFill>
                    <a:schemeClr val="accent2"/>
                  </a:solidFill>
                  <a:ln w="9525" cap="flat" cmpd="sng" algn="ctr">
                    <a:solidFill>
                      <a:schemeClr val="tx1"/>
                    </a:solidFill>
                    <a:prstDash val="solid"/>
                    <a:round/>
                    <a:headEnd type="none" w="med" len="med"/>
                    <a:tailEnd type="none" w="med" len="med"/>
                  </a:ln>
                  <a:effectLst/>
                </p:spPr>
              </p:cxnSp>
              <p:cxnSp>
                <p:nvCxnSpPr>
                  <p:cNvPr id="27" name="肘形接點 26"/>
                  <p:cNvCxnSpPr/>
                  <p:nvPr/>
                </p:nvCxnSpPr>
                <p:spPr bwMode="auto">
                  <a:xfrm>
                    <a:off x="7078646" y="1453426"/>
                    <a:ext cx="1692000" cy="216000"/>
                  </a:xfrm>
                  <a:prstGeom prst="bentConnector3">
                    <a:avLst>
                      <a:gd name="adj1" fmla="val 100282"/>
                    </a:avLst>
                  </a:prstGeom>
                  <a:solidFill>
                    <a:schemeClr val="accent2"/>
                  </a:solidFill>
                  <a:ln w="9525" cap="flat" cmpd="sng" algn="ctr">
                    <a:solidFill>
                      <a:schemeClr val="tx1"/>
                    </a:solidFill>
                    <a:prstDash val="solid"/>
                    <a:round/>
                    <a:headEnd type="none" w="med" len="med"/>
                    <a:tailEnd type="none" w="med" len="med"/>
                  </a:ln>
                  <a:effectLst/>
                </p:spPr>
              </p:cxnSp>
            </p:grpSp>
            <p:grpSp>
              <p:nvGrpSpPr>
                <p:cNvPr id="19" name="群組 18"/>
                <p:cNvGrpSpPr/>
                <p:nvPr/>
              </p:nvGrpSpPr>
              <p:grpSpPr>
                <a:xfrm>
                  <a:off x="3728864" y="1692442"/>
                  <a:ext cx="5026008" cy="2471480"/>
                  <a:chOff x="3043378" y="2304056"/>
                  <a:chExt cx="5026008" cy="2471480"/>
                </a:xfrm>
              </p:grpSpPr>
              <p:pic>
                <p:nvPicPr>
                  <p:cNvPr id="2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478" y="3146654"/>
                    <a:ext cx="1800200" cy="552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文字方塊 23"/>
                  <p:cNvSpPr txBox="1"/>
                  <p:nvPr/>
                </p:nvSpPr>
                <p:spPr>
                  <a:xfrm>
                    <a:off x="5946560" y="2304056"/>
                    <a:ext cx="2122826" cy="400110"/>
                  </a:xfrm>
                  <a:prstGeom prst="rect">
                    <a:avLst/>
                  </a:prstGeom>
                  <a:noFill/>
                </p:spPr>
                <p:txBody>
                  <a:bodyPr wrap="square" rtlCol="0">
                    <a:spAutoFit/>
                  </a:bodyPr>
                  <a:lstStyle/>
                  <a:p>
                    <a:pPr algn="ctr"/>
                    <a:r>
                      <a:rPr lang="en-US" altLang="zh-TW" sz="2000" b="1" dirty="0">
                        <a:solidFill>
                          <a:srgbClr val="FF6600"/>
                        </a:solidFill>
                      </a:rPr>
                      <a:t>NN (L) </a:t>
                    </a:r>
                    <a:r>
                      <a:rPr lang="zh-TW" altLang="en-US" sz="2000" b="1" dirty="0">
                        <a:solidFill>
                          <a:srgbClr val="FF6600"/>
                        </a:solidFill>
                      </a:rPr>
                      <a:t>系列基金</a:t>
                    </a:r>
                  </a:p>
                </p:txBody>
              </p:sp>
              <p:sp>
                <p:nvSpPr>
                  <p:cNvPr id="29" name="文字方塊 28"/>
                  <p:cNvSpPr txBox="1"/>
                  <p:nvPr userDrawn="1"/>
                </p:nvSpPr>
                <p:spPr>
                  <a:xfrm>
                    <a:off x="6165390" y="4375424"/>
                    <a:ext cx="1858288" cy="400110"/>
                  </a:xfrm>
                  <a:prstGeom prst="rect">
                    <a:avLst/>
                  </a:prstGeom>
                  <a:noFill/>
                </p:spPr>
                <p:txBody>
                  <a:bodyPr wrap="square" rtlCol="0">
                    <a:spAutoFit/>
                  </a:bodyPr>
                  <a:lstStyle/>
                  <a:p>
                    <a:pPr algn="ctr"/>
                    <a:r>
                      <a:rPr lang="zh-TW" altLang="en-US" sz="2000" b="1" dirty="0">
                        <a:solidFill>
                          <a:srgbClr val="00A2BD"/>
                        </a:solidFill>
                      </a:rPr>
                      <a:t>荷寶系列基金</a:t>
                    </a:r>
                  </a:p>
                </p:txBody>
              </p:sp>
              <p:sp>
                <p:nvSpPr>
                  <p:cNvPr id="30" name="文字方塊 29"/>
                  <p:cNvSpPr txBox="1"/>
                  <p:nvPr userDrawn="1"/>
                </p:nvSpPr>
                <p:spPr>
                  <a:xfrm>
                    <a:off x="3043378" y="4375426"/>
                    <a:ext cx="2661372" cy="4001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1" dirty="0">
                        <a:solidFill>
                          <a:schemeClr val="accent1"/>
                        </a:solidFill>
                      </a:rPr>
                      <a:t>野村基金</a:t>
                    </a:r>
                    <a:r>
                      <a:rPr lang="en-US" altLang="zh-TW" sz="2000" b="1" dirty="0">
                        <a:solidFill>
                          <a:schemeClr val="accent1"/>
                        </a:solidFill>
                      </a:rPr>
                      <a:t>(</a:t>
                    </a:r>
                    <a:r>
                      <a:rPr lang="zh-TW" altLang="en-US" sz="2000" b="1" dirty="0">
                        <a:solidFill>
                          <a:schemeClr val="accent1"/>
                        </a:solidFill>
                      </a:rPr>
                      <a:t>愛爾蘭系列</a:t>
                    </a:r>
                    <a:r>
                      <a:rPr lang="en-US" altLang="zh-TW" sz="2000" b="1" dirty="0">
                        <a:solidFill>
                          <a:schemeClr val="accent1"/>
                        </a:solidFill>
                      </a:rPr>
                      <a:t>)</a:t>
                    </a:r>
                    <a:endParaRPr lang="zh-TW" altLang="en-US" sz="2000" b="1" dirty="0">
                      <a:solidFill>
                        <a:schemeClr val="accent1"/>
                      </a:solidFill>
                    </a:endParaRPr>
                  </a:p>
                </p:txBody>
              </p:sp>
            </p:grpSp>
          </p:grpSp>
          <p:grpSp>
            <p:nvGrpSpPr>
              <p:cNvPr id="10" name="群組 9"/>
              <p:cNvGrpSpPr/>
              <p:nvPr/>
            </p:nvGrpSpPr>
            <p:grpSpPr>
              <a:xfrm>
                <a:off x="907798" y="1268760"/>
                <a:ext cx="2245002" cy="2709864"/>
                <a:chOff x="237238" y="1268760"/>
                <a:chExt cx="2245002" cy="2709864"/>
              </a:xfrm>
            </p:grpSpPr>
            <p:sp>
              <p:nvSpPr>
                <p:cNvPr id="11" name="文字方塊 10"/>
                <p:cNvSpPr txBox="1"/>
                <p:nvPr/>
              </p:nvSpPr>
              <p:spPr>
                <a:xfrm>
                  <a:off x="561814" y="1268760"/>
                  <a:ext cx="1620000" cy="369332"/>
                </a:xfrm>
                <a:prstGeom prst="rect">
                  <a:avLst/>
                </a:prstGeom>
                <a:noFill/>
              </p:spPr>
              <p:txBody>
                <a:bodyPr wrap="square" lIns="0" rIns="0" rtlCol="0">
                  <a:spAutoFit/>
                </a:bodyPr>
                <a:lstStyle/>
                <a:p>
                  <a:pPr algn="ctr"/>
                  <a:r>
                    <a:rPr lang="zh-TW" altLang="en-US" b="1" dirty="0"/>
                    <a:t>境內基金</a:t>
                  </a:r>
                </a:p>
              </p:txBody>
            </p:sp>
            <p:cxnSp>
              <p:nvCxnSpPr>
                <p:cNvPr id="12" name="肘形接點 11"/>
                <p:cNvCxnSpPr/>
                <p:nvPr/>
              </p:nvCxnSpPr>
              <p:spPr bwMode="auto">
                <a:xfrm rot="10800000" flipV="1">
                  <a:off x="270190" y="1448471"/>
                  <a:ext cx="288000" cy="216000"/>
                </a:xfrm>
                <a:prstGeom prst="bentConnector2">
                  <a:avLst/>
                </a:prstGeom>
                <a:solidFill>
                  <a:schemeClr val="accent2"/>
                </a:solidFill>
                <a:ln w="9525" cap="flat" cmpd="sng" algn="ctr">
                  <a:solidFill>
                    <a:schemeClr val="tx1"/>
                  </a:solidFill>
                  <a:prstDash val="solid"/>
                  <a:round/>
                  <a:headEnd type="none" w="med" len="med"/>
                  <a:tailEnd type="none" w="med" len="med"/>
                </a:ln>
                <a:effectLst/>
              </p:spPr>
            </p:cxnSp>
            <p:cxnSp>
              <p:nvCxnSpPr>
                <p:cNvPr id="13" name="肘形接點 12"/>
                <p:cNvCxnSpPr/>
                <p:nvPr/>
              </p:nvCxnSpPr>
              <p:spPr bwMode="auto">
                <a:xfrm>
                  <a:off x="2123502" y="1448472"/>
                  <a:ext cx="288000" cy="216000"/>
                </a:xfrm>
                <a:prstGeom prst="bentConnector3">
                  <a:avLst>
                    <a:gd name="adj1" fmla="val 100456"/>
                  </a:avLst>
                </a:prstGeom>
                <a:solidFill>
                  <a:schemeClr val="accent2"/>
                </a:solidFill>
                <a:ln w="9525" cap="flat" cmpd="sng" algn="ctr">
                  <a:solidFill>
                    <a:schemeClr val="tx1"/>
                  </a:solidFill>
                  <a:prstDash val="solid"/>
                  <a:round/>
                  <a:headEnd type="none" w="med" len="med"/>
                  <a:tailEnd type="none" w="med" len="med"/>
                </a:ln>
                <a:effectLst/>
              </p:spPr>
            </p:cxnSp>
            <p:grpSp>
              <p:nvGrpSpPr>
                <p:cNvPr id="14" name="群組 13"/>
                <p:cNvGrpSpPr/>
                <p:nvPr/>
              </p:nvGrpSpPr>
              <p:grpSpPr>
                <a:xfrm>
                  <a:off x="237238" y="2115560"/>
                  <a:ext cx="2245002" cy="1863064"/>
                  <a:chOff x="237238" y="2115560"/>
                  <a:chExt cx="2245002" cy="1863064"/>
                </a:xfrm>
              </p:grpSpPr>
              <p:sp>
                <p:nvSpPr>
                  <p:cNvPr id="15" name="文字方塊 14"/>
                  <p:cNvSpPr txBox="1"/>
                  <p:nvPr/>
                </p:nvSpPr>
                <p:spPr>
                  <a:xfrm>
                    <a:off x="237238" y="2115560"/>
                    <a:ext cx="2245002" cy="400110"/>
                  </a:xfrm>
                  <a:prstGeom prst="rect">
                    <a:avLst/>
                  </a:prstGeom>
                  <a:noFill/>
                </p:spPr>
                <p:txBody>
                  <a:bodyPr wrap="square" rtlCol="0">
                    <a:spAutoFit/>
                  </a:bodyPr>
                  <a:lstStyle/>
                  <a:p>
                    <a:pPr algn="ctr"/>
                    <a:r>
                      <a:rPr lang="zh-TW" altLang="en-US" sz="2000" b="1" dirty="0"/>
                      <a:t>野村投信系列基金</a:t>
                    </a:r>
                  </a:p>
                </p:txBody>
              </p:sp>
              <p:pic>
                <p:nvPicPr>
                  <p:cNvPr id="16" name="Picture 3" descr="K:\Product &amp; Marketing Mgt\Marketing Communication\05_Marketing Collaterals\Format 提案\Word Fornat\Word Template\eDM\Logo fil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18" y="2610624"/>
                    <a:ext cx="1778641" cy="1368000"/>
                  </a:xfrm>
                  <a:prstGeom prst="rect">
                    <a:avLst/>
                  </a:prstGeom>
                  <a:noFill/>
                  <a:extLst>
                    <a:ext uri="{909E8E84-426E-40DD-AFC4-6F175D3DCCD1}">
                      <a14:hiddenFill xmlns:a14="http://schemas.microsoft.com/office/drawing/2010/main">
                        <a:solidFill>
                          <a:srgbClr val="FFFFFF"/>
                        </a:solidFill>
                      </a14:hiddenFill>
                    </a:ext>
                  </a:extLst>
                </p:spPr>
              </p:pic>
            </p:grpSp>
          </p:grpSp>
        </p:grpSp>
      </p:gr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47188" y="4427216"/>
            <a:ext cx="1265663" cy="51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 descr="cid:image001.jpg@01D102A9.8979E250"/>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362778" y="4500338"/>
            <a:ext cx="1407794"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線接點 30"/>
          <p:cNvCxnSpPr/>
          <p:nvPr userDrawn="1"/>
        </p:nvCxnSpPr>
        <p:spPr bwMode="auto">
          <a:xfrm>
            <a:off x="3872880" y="3582069"/>
            <a:ext cx="504056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cxnSp>
        <p:nvCxnSpPr>
          <p:cNvPr id="33" name="直線接點 32"/>
          <p:cNvCxnSpPr/>
          <p:nvPr userDrawn="1"/>
        </p:nvCxnSpPr>
        <p:spPr bwMode="auto">
          <a:xfrm rot="5400000">
            <a:off x="4970014" y="3519168"/>
            <a:ext cx="284400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pic>
        <p:nvPicPr>
          <p:cNvPr id="32" name="圖片 3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7096" y="2366986"/>
            <a:ext cx="1440000" cy="859611"/>
          </a:xfrm>
          <a:prstGeom prst="rect">
            <a:avLst/>
          </a:prstGeom>
        </p:spPr>
      </p:pic>
      <p:sp>
        <p:nvSpPr>
          <p:cNvPr id="36" name="文字方塊 35"/>
          <p:cNvSpPr txBox="1"/>
          <p:nvPr userDrawn="1"/>
        </p:nvSpPr>
        <p:spPr>
          <a:xfrm>
            <a:off x="3547510" y="1700808"/>
            <a:ext cx="2745189" cy="400110"/>
          </a:xfrm>
          <a:prstGeom prst="rect">
            <a:avLst/>
          </a:prstGeom>
          <a:noFill/>
        </p:spPr>
        <p:txBody>
          <a:bodyPr wrap="square" rtlCol="0">
            <a:spAutoFit/>
          </a:bodyPr>
          <a:lstStyle/>
          <a:p>
            <a:pPr algn="ctr"/>
            <a:r>
              <a:rPr lang="zh-TW" altLang="en-US" sz="2000" b="1" dirty="0">
                <a:solidFill>
                  <a:srgbClr val="009D80"/>
                </a:solidFill>
              </a:rPr>
              <a:t>晉達系列基金 </a:t>
            </a:r>
            <a:r>
              <a:rPr lang="en-US" altLang="zh-TW" sz="1200" b="1" dirty="0">
                <a:solidFill>
                  <a:srgbClr val="009D80"/>
                </a:solidFill>
              </a:rPr>
              <a:t>(</a:t>
            </a:r>
            <a:r>
              <a:rPr lang="zh-TW" altLang="en-US" sz="1200" b="1" dirty="0">
                <a:solidFill>
                  <a:srgbClr val="009D80"/>
                </a:solidFill>
              </a:rPr>
              <a:t>原</a:t>
            </a:r>
            <a:r>
              <a:rPr lang="en-US" altLang="zh-TW" sz="1200" b="1" dirty="0">
                <a:solidFill>
                  <a:srgbClr val="009D80"/>
                </a:solidFill>
              </a:rPr>
              <a:t>)</a:t>
            </a:r>
            <a:r>
              <a:rPr lang="zh-TW" altLang="en-US" sz="1200" b="1" dirty="0">
                <a:solidFill>
                  <a:srgbClr val="009D80"/>
                </a:solidFill>
              </a:rPr>
              <a:t>天達</a:t>
            </a:r>
          </a:p>
        </p:txBody>
      </p:sp>
    </p:spTree>
    <p:extLst>
      <p:ext uri="{BB962C8B-B14F-4D97-AF65-F5344CB8AC3E}">
        <p14:creationId xmlns:p14="http://schemas.microsoft.com/office/powerpoint/2010/main" val="171831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ab_過場頁">
    <p:spTree>
      <p:nvGrpSpPr>
        <p:cNvPr id="1" name=""/>
        <p:cNvGrpSpPr/>
        <p:nvPr/>
      </p:nvGrpSpPr>
      <p:grpSpPr>
        <a:xfrm>
          <a:off x="0" y="0"/>
          <a:ext cx="0" cy="0"/>
          <a:chOff x="0" y="0"/>
          <a:chExt cx="0" cy="0"/>
        </a:xfrm>
      </p:grpSpPr>
      <p:grpSp>
        <p:nvGrpSpPr>
          <p:cNvPr id="116" name="Group 115"/>
          <p:cNvGrpSpPr>
            <a:grpSpLocks noChangeAspect="1"/>
          </p:cNvGrpSpPr>
          <p:nvPr userDrawn="1"/>
        </p:nvGrpSpPr>
        <p:grpSpPr>
          <a:xfrm>
            <a:off x="228599" y="-3600"/>
            <a:ext cx="9676800" cy="3555366"/>
            <a:chOff x="266700" y="0"/>
            <a:chExt cx="9647238" cy="3540126"/>
          </a:xfrm>
        </p:grpSpPr>
        <p:sp>
          <p:nvSpPr>
            <p:cNvPr id="1084" name="AutoShape 60"/>
            <p:cNvSpPr>
              <a:spLocks noChangeAspect="1" noChangeArrowheads="1" noTextEdit="1"/>
            </p:cNvSpPr>
            <p:nvPr userDrawn="1"/>
          </p:nvSpPr>
          <p:spPr bwMode="auto">
            <a:xfrm>
              <a:off x="266700" y="0"/>
              <a:ext cx="9647238" cy="3540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6" name="Freeform 62"/>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7" name="Freeform 63"/>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8" name="Freeform 64"/>
            <p:cNvSpPr>
              <a:spLocks/>
            </p:cNvSpPr>
            <p:nvPr userDrawn="1"/>
          </p:nvSpPr>
          <p:spPr bwMode="auto">
            <a:xfrm>
              <a:off x="484282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9" name="Freeform 65"/>
            <p:cNvSpPr>
              <a:spLocks/>
            </p:cNvSpPr>
            <p:nvPr userDrawn="1"/>
          </p:nvSpPr>
          <p:spPr bwMode="auto">
            <a:xfrm>
              <a:off x="482758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0" name="Freeform 66"/>
            <p:cNvSpPr>
              <a:spLocks/>
            </p:cNvSpPr>
            <p:nvPr userDrawn="1"/>
          </p:nvSpPr>
          <p:spPr bwMode="auto">
            <a:xfrm>
              <a:off x="462692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1" name="Freeform 67"/>
            <p:cNvSpPr>
              <a:spLocks/>
            </p:cNvSpPr>
            <p:nvPr userDrawn="1"/>
          </p:nvSpPr>
          <p:spPr bwMode="auto">
            <a:xfrm>
              <a:off x="461168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2" name="Freeform 68"/>
            <p:cNvSpPr>
              <a:spLocks/>
            </p:cNvSpPr>
            <p:nvPr userDrawn="1"/>
          </p:nvSpPr>
          <p:spPr bwMode="auto">
            <a:xfrm>
              <a:off x="311658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3" name="Freeform 69"/>
            <p:cNvSpPr>
              <a:spLocks/>
            </p:cNvSpPr>
            <p:nvPr userDrawn="1"/>
          </p:nvSpPr>
          <p:spPr bwMode="auto">
            <a:xfrm>
              <a:off x="308610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4" name="Freeform 70"/>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5" name="Freeform 71"/>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6" name="Freeform 72"/>
            <p:cNvSpPr>
              <a:spLocks/>
            </p:cNvSpPr>
            <p:nvPr userDrawn="1"/>
          </p:nvSpPr>
          <p:spPr bwMode="auto">
            <a:xfrm>
              <a:off x="508603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7" name="Freeform 73"/>
            <p:cNvSpPr>
              <a:spLocks/>
            </p:cNvSpPr>
            <p:nvPr userDrawn="1"/>
          </p:nvSpPr>
          <p:spPr bwMode="auto">
            <a:xfrm>
              <a:off x="507841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8" name="Freeform 74"/>
            <p:cNvSpPr>
              <a:spLocks/>
            </p:cNvSpPr>
            <p:nvPr userDrawn="1"/>
          </p:nvSpPr>
          <p:spPr bwMode="auto">
            <a:xfrm>
              <a:off x="413131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9" name="Freeform 75"/>
            <p:cNvSpPr>
              <a:spLocks/>
            </p:cNvSpPr>
            <p:nvPr userDrawn="1"/>
          </p:nvSpPr>
          <p:spPr bwMode="auto">
            <a:xfrm>
              <a:off x="410845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0" name="Freeform 76"/>
            <p:cNvSpPr>
              <a:spLocks/>
            </p:cNvSpPr>
            <p:nvPr userDrawn="1"/>
          </p:nvSpPr>
          <p:spPr bwMode="auto">
            <a:xfrm>
              <a:off x="363569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1" name="Freeform 77"/>
            <p:cNvSpPr>
              <a:spLocks/>
            </p:cNvSpPr>
            <p:nvPr userDrawn="1"/>
          </p:nvSpPr>
          <p:spPr bwMode="auto">
            <a:xfrm>
              <a:off x="360521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2" name="Freeform 78"/>
            <p:cNvSpPr>
              <a:spLocks/>
            </p:cNvSpPr>
            <p:nvPr userDrawn="1"/>
          </p:nvSpPr>
          <p:spPr bwMode="auto">
            <a:xfrm>
              <a:off x="21574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3" name="Freeform 79"/>
            <p:cNvSpPr>
              <a:spLocks/>
            </p:cNvSpPr>
            <p:nvPr userDrawn="1"/>
          </p:nvSpPr>
          <p:spPr bwMode="auto">
            <a:xfrm>
              <a:off x="21193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4" name="Freeform 80"/>
            <p:cNvSpPr>
              <a:spLocks/>
            </p:cNvSpPr>
            <p:nvPr userDrawn="1"/>
          </p:nvSpPr>
          <p:spPr bwMode="auto">
            <a:xfrm>
              <a:off x="31242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5" name="Freeform 81"/>
            <p:cNvSpPr>
              <a:spLocks/>
            </p:cNvSpPr>
            <p:nvPr userDrawn="1"/>
          </p:nvSpPr>
          <p:spPr bwMode="auto">
            <a:xfrm>
              <a:off x="26670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sp>
        <p:nvSpPr>
          <p:cNvPr id="7" name="Text Placeholder 17"/>
          <p:cNvSpPr>
            <a:spLocks noGrp="1"/>
          </p:cNvSpPr>
          <p:nvPr userDrawn="1">
            <p:ph type="body" sz="quarter" idx="10" hasCustomPrompt="1"/>
          </p:nvPr>
        </p:nvSpPr>
        <p:spPr>
          <a:xfrm>
            <a:off x="445700" y="3600000"/>
            <a:ext cx="7821613" cy="860400"/>
          </a:xfrm>
          <a:prstGeom prst="rect">
            <a:avLst/>
          </a:prstGeom>
        </p:spPr>
        <p:txBody>
          <a:bodyPr lIns="0" tIns="0" rIns="0" bIns="0" anchor="b" anchorCtr="0"/>
          <a:lstStyle>
            <a:lvl1pPr marL="0" marR="0" indent="0" algn="l" defTabSz="957263" rtl="0" eaLnBrk="1" fontAlgn="base" latinLnBrk="0" hangingPunct="1">
              <a:lnSpc>
                <a:spcPct val="100000"/>
              </a:lnSpc>
              <a:spcBef>
                <a:spcPct val="0"/>
              </a:spcBef>
              <a:spcAft>
                <a:spcPct val="0"/>
              </a:spcAft>
              <a:buClrTx/>
              <a:buSzTx/>
              <a:buFontTx/>
              <a:buNone/>
              <a:tabLst/>
              <a:defRPr kumimoji="0" lang="en-GB" sz="2800" b="1" i="0" u="none" strike="noStrike" kern="0" cap="none" spc="0" normalizeH="0" baseline="0" noProof="0">
                <a:ln>
                  <a:noFill/>
                </a:ln>
                <a:solidFill>
                  <a:schemeClr val="tx1"/>
                </a:solidFill>
                <a:effectLst/>
                <a:uLnTx/>
                <a:uFillTx/>
                <a:latin typeface="+mn-lt"/>
                <a:ea typeface="+mn-ea"/>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section here</a:t>
            </a:r>
            <a:r>
              <a:rPr lang="zh-TW" altLang="en-US" dirty="0"/>
              <a:t> </a:t>
            </a:r>
            <a:r>
              <a:rPr lang="en-US" altLang="zh-TW" dirty="0"/>
              <a:t>(</a:t>
            </a:r>
            <a:r>
              <a:rPr lang="zh-TW" altLang="en-US" dirty="0"/>
              <a:t>過場頁</a:t>
            </a:r>
            <a:r>
              <a:rPr lang="en-US" altLang="zh-TW" dirty="0"/>
              <a:t>)</a:t>
            </a:r>
            <a:endParaRPr lang="en-GB" dirty="0"/>
          </a:p>
        </p:txBody>
      </p:sp>
      <p:sp>
        <p:nvSpPr>
          <p:cNvPr id="16" name="Title 15"/>
          <p:cNvSpPr>
            <a:spLocks noGrp="1"/>
          </p:cNvSpPr>
          <p:nvPr userDrawn="1">
            <p:ph type="title" hasCustomPrompt="1"/>
          </p:nvPr>
        </p:nvSpPr>
        <p:spPr>
          <a:xfrm>
            <a:off x="445700" y="4608000"/>
            <a:ext cx="7821613" cy="507600"/>
          </a:xfrm>
          <a:prstGeom prst="rect">
            <a:avLst/>
          </a:prstGeom>
        </p:spPr>
        <p:txBody>
          <a:bodyPr lIns="0" tIns="72000" rIns="0" bIns="0" anchor="t" anchorCtr="0"/>
          <a:lstStyle>
            <a:lvl1pPr>
              <a:lnSpc>
                <a:spcPct val="120000"/>
              </a:lnSpc>
              <a:spcBef>
                <a:spcPts val="0"/>
              </a:spcBef>
              <a:spcAft>
                <a:spcPts val="0"/>
              </a:spcAft>
              <a:defRPr lang="en-GB" sz="2000" b="1" baseline="0" dirty="0">
                <a:solidFill>
                  <a:schemeClr val="tx1"/>
                </a:solidFill>
                <a:latin typeface="+mn-lt"/>
                <a:ea typeface="+mn-ea"/>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sub-section here</a:t>
            </a:r>
            <a:endParaRPr lang="en-GB" dirty="0"/>
          </a:p>
        </p:txBody>
      </p:sp>
      <p:pic>
        <p:nvPicPr>
          <p:cNvPr id="41" name="Picture 40" descr="NOMURA_A4_PMS_1797.emf"/>
          <p:cNvPicPr>
            <a:picLocks noChangeAspect="1"/>
          </p:cNvPicPr>
          <p:nvPr userDrawn="1"/>
        </p:nvPicPr>
        <p:blipFill>
          <a:blip r:embed="rId2" cstate="print"/>
          <a:stretch>
            <a:fillRect/>
          </a:stretch>
        </p:blipFill>
        <p:spPr bwMode="white">
          <a:xfrm>
            <a:off x="8355804" y="306904"/>
            <a:ext cx="1260000" cy="222805"/>
          </a:xfrm>
          <a:prstGeom prst="rect">
            <a:avLst/>
          </a:prstGeom>
        </p:spPr>
      </p:pic>
      <p:pic>
        <p:nvPicPr>
          <p:cNvPr id="29" name="圖片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28"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訂版面配置">
    <p:bg>
      <p:bgRef idx="1002">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5951F-36FF-524B-BE30-51E4B2F070DD}"/>
              </a:ext>
            </a:extLst>
          </p:cNvPr>
          <p:cNvSpPr>
            <a:spLocks noGrp="1"/>
          </p:cNvSpPr>
          <p:nvPr>
            <p:ph type="title"/>
          </p:nvPr>
        </p:nvSpPr>
        <p:spPr>
          <a:xfrm>
            <a:off x="681038" y="365125"/>
            <a:ext cx="8543925" cy="1325563"/>
          </a:xfrm>
          <a:prstGeom prst="rect">
            <a:avLst/>
          </a:prstGeom>
        </p:spPr>
        <p:txBody>
          <a:bodyPr/>
          <a:lstStyle/>
          <a:p>
            <a:r>
              <a:rPr kumimoji="1" lang="zh-TW" altLang="en-US" dirty="0"/>
              <a:t>按一下以編輯母片標題樣式</a:t>
            </a:r>
          </a:p>
        </p:txBody>
      </p:sp>
      <p:sp>
        <p:nvSpPr>
          <p:cNvPr id="3" name="頁尾版面配置區 2">
            <a:extLst>
              <a:ext uri="{FF2B5EF4-FFF2-40B4-BE49-F238E27FC236}">
                <a16:creationId xmlns:a16="http://schemas.microsoft.com/office/drawing/2014/main" id="{C1F07A65-9CA8-A646-91B2-11350F60CF9D}"/>
              </a:ext>
            </a:extLst>
          </p:cNvPr>
          <p:cNvSpPr>
            <a:spLocks noGrp="1"/>
          </p:cNvSpPr>
          <p:nvPr>
            <p:ph type="ftr" sz="quarter" idx="10"/>
          </p:nvPr>
        </p:nvSpPr>
        <p:spPr>
          <a:xfrm>
            <a:off x="345440" y="6381328"/>
            <a:ext cx="7703904" cy="340146"/>
          </a:xfrm>
          <a:prstGeom prst="rect">
            <a:avLst/>
          </a:prstGeom>
        </p:spPr>
        <p:txBody>
          <a:bodyPr/>
          <a:lstStyle/>
          <a:p>
            <a:r>
              <a:rPr lang="en-US" altLang="zh-TW" kern="0" dirty="0"/>
              <a:t>Source / Disclaimer / </a:t>
            </a:r>
            <a:r>
              <a:rPr lang="en-US" altLang="zh-TW" kern="0" dirty="0" smtClean="0"/>
              <a:t>Annotations  </a:t>
            </a:r>
            <a:r>
              <a:rPr lang="zh-TW" altLang="en-US" kern="0" dirty="0"/>
              <a:t>本資料僅供專業理財顧問人員參考，需配合專人說明使用，不得直接交付一般投資大眾。</a:t>
            </a:r>
            <a:endParaRPr lang="en-US" altLang="zh-TW" kern="0" dirty="0"/>
          </a:p>
        </p:txBody>
      </p:sp>
      <p:sp>
        <p:nvSpPr>
          <p:cNvPr id="4" name="投影片編號版面配置區 3">
            <a:extLst>
              <a:ext uri="{FF2B5EF4-FFF2-40B4-BE49-F238E27FC236}">
                <a16:creationId xmlns:a16="http://schemas.microsoft.com/office/drawing/2014/main" id="{57448017-58E8-064F-BADE-5DA2BE9E5FEE}"/>
              </a:ext>
            </a:extLst>
          </p:cNvPr>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18564088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extBox 8"/>
          <p:cNvSpPr txBox="1"/>
          <p:nvPr userDrawn="1"/>
        </p:nvSpPr>
        <p:spPr>
          <a:xfrm>
            <a:off x="1897200" y="57600"/>
            <a:ext cx="6336000" cy="720000"/>
          </a:xfrm>
          <a:prstGeom prst="rect">
            <a:avLst/>
          </a:prstGeom>
          <a:noFill/>
        </p:spPr>
        <p:txBody>
          <a:bodyPr wrap="none" lIns="0" tIns="0" rIns="0" bIns="0" rtlCol="0" anchor="ctr" anchorCtr="0">
            <a:noAutofit/>
          </a:bodyPr>
          <a:lstStyle/>
          <a:p>
            <a:pPr>
              <a:lnSpc>
                <a:spcPct val="100000"/>
              </a:lnSpc>
            </a:pPr>
            <a:r>
              <a:rPr lang="en-GB" sz="2400" b="1" baseline="0" dirty="0">
                <a:latin typeface="+mj-lt"/>
                <a:ea typeface="+mj-ea"/>
              </a:rPr>
              <a:t>Table of contents</a:t>
            </a:r>
          </a:p>
        </p:txBody>
      </p:sp>
      <p:sp>
        <p:nvSpPr>
          <p:cNvPr id="3" name="投影片編號版面配置區 2"/>
          <p:cNvSpPr>
            <a:spLocks noGrp="1"/>
          </p:cNvSpPr>
          <p:nvPr>
            <p:ph type="sldNum" sz="quarter" idx="11"/>
          </p:nvPr>
        </p:nvSpPr>
        <p:spPr/>
        <p:txBody>
          <a:bodyPr/>
          <a:lstStyle>
            <a:lvl1pPr>
              <a:defRPr>
                <a:ea typeface="+mn-ea"/>
              </a:defRPr>
            </a:lvl1pPr>
          </a:lstStyle>
          <a:p>
            <a:fld id="{F40BDD72-1960-4172-B575-A9D344DF4EC2}" type="slidenum">
              <a:rPr lang="zh-TW" altLang="en-US" smtClean="0"/>
              <a:pPr/>
              <a:t>‹#›</a:t>
            </a:fld>
            <a:endParaRPr lang="zh-TW" altLang="en-US" dirty="0"/>
          </a:p>
        </p:txBody>
      </p:sp>
      <p:sp>
        <p:nvSpPr>
          <p:cNvPr id="7" name="Content Placeholder 3"/>
          <p:cNvSpPr>
            <a:spLocks noGrp="1"/>
          </p:cNvSpPr>
          <p:nvPr>
            <p:ph sz="half" idx="2" hasCustomPrompt="1"/>
          </p:nvPr>
        </p:nvSpPr>
        <p:spPr>
          <a:xfrm>
            <a:off x="266400" y="1048231"/>
            <a:ext cx="9360000" cy="5260494"/>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5475" indent="-287338"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marR="0" indent="-215900" algn="l" defTabSz="895350" rtl="0" eaLnBrk="1" fontAlgn="base" latinLnBrk="0" hangingPunct="1">
              <a:lnSpc>
                <a:spcPct val="100000"/>
              </a:lnSpc>
              <a:spcBef>
                <a:spcPts val="200"/>
              </a:spcBef>
              <a:spcAft>
                <a:spcPts val="200"/>
              </a:spcAft>
              <a:buClr>
                <a:schemeClr val="accent1"/>
              </a:buClr>
              <a:buSzPts val="1200"/>
              <a:buFont typeface="Arial" pitchFamily="34" charset="0"/>
              <a:buChar char="–"/>
              <a:tabLst/>
              <a:defRPr lang="en-US" sz="1800" dirty="0" smtClean="0">
                <a:solidFill>
                  <a:schemeClr val="tx1"/>
                </a:solidFill>
                <a:latin typeface="+mn-lt"/>
                <a:ea typeface="+mn-ea"/>
                <a:cs typeface="+mn-cs"/>
              </a:defRPr>
            </a:lvl3pPr>
            <a:lvl4pPr marL="1098000" indent="-2159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0">
    <p:bg>
      <p:bgPr>
        <a:solidFill>
          <a:schemeClr val="bg1"/>
        </a:solidFill>
        <a:effectLst/>
      </p:bgPr>
    </p:bg>
    <p:spTree>
      <p:nvGrpSpPr>
        <p:cNvPr id="1" name=""/>
        <p:cNvGrpSpPr/>
        <p:nvPr/>
      </p:nvGrpSpPr>
      <p:grpSpPr>
        <a:xfrm>
          <a:off x="0" y="0"/>
          <a:ext cx="0" cy="0"/>
          <a:chOff x="0" y="0"/>
          <a:chExt cx="0" cy="0"/>
        </a:xfrm>
      </p:grpSpPr>
      <p:sp>
        <p:nvSpPr>
          <p:cNvPr id="4" name="投影片編號版面配置區 3"/>
          <p:cNvSpPr>
            <a:spLocks noGrp="1"/>
          </p:cNvSpPr>
          <p:nvPr>
            <p:ph type="sldNum" sz="quarter" idx="11"/>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6" name="Content Placeholder 3"/>
          <p:cNvSpPr>
            <a:spLocks noGrp="1"/>
          </p:cNvSpPr>
          <p:nvPr>
            <p:ph sz="half" idx="2" hasCustomPrompt="1"/>
          </p:nvPr>
        </p:nvSpPr>
        <p:spPr>
          <a:xfrm>
            <a:off x="266400" y="1048231"/>
            <a:ext cx="9360000" cy="5256000"/>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105039660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412877"/>
            <a:ext cx="9360000" cy="4886323"/>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3" name="投影片編號版面配置區 2"/>
          <p:cNvSpPr>
            <a:spLocks noGrp="1"/>
          </p:cNvSpPr>
          <p:nvPr>
            <p:ph type="sldNum" sz="quarter" idx="17"/>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772817"/>
            <a:ext cx="9360000" cy="452892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1412875"/>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1" name="投影片編號版面配置區 2"/>
          <p:cNvSpPr>
            <a:spLocks noGrp="1"/>
          </p:cNvSpPr>
          <p:nvPr>
            <p:ph type="sldNum" sz="quarter" idx="17"/>
          </p:nvPr>
        </p:nvSpPr>
        <p:spPr>
          <a:xfrm>
            <a:off x="38383" y="6574508"/>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p:cNvGrpSpPr>
            <a:grpSpLocks noChangeAspect="1"/>
          </p:cNvGrpSpPr>
          <p:nvPr/>
        </p:nvGrpSpPr>
        <p:grpSpPr>
          <a:xfrm>
            <a:off x="259080" y="0"/>
            <a:ext cx="9691688" cy="842963"/>
            <a:chOff x="259080" y="0"/>
            <a:chExt cx="9691688" cy="842963"/>
          </a:xfrm>
        </p:grpSpPr>
        <p:sp>
          <p:nvSpPr>
            <p:cNvPr id="1029" name="Freeform 5"/>
            <p:cNvSpPr>
              <a:spLocks/>
            </p:cNvSpPr>
            <p:nvPr/>
          </p:nvSpPr>
          <p:spPr bwMode="auto">
            <a:xfrm>
              <a:off x="1522729" y="0"/>
              <a:ext cx="8383423" cy="842963"/>
            </a:xfrm>
            <a:custGeom>
              <a:avLst/>
              <a:gdLst>
                <a:gd name="connsiteX0" fmla="*/ 0 w 10000"/>
                <a:gd name="connsiteY0" fmla="*/ 3202 h 10000"/>
                <a:gd name="connsiteX1" fmla="*/ 307 w 10000"/>
                <a:gd name="connsiteY1" fmla="*/ 10000 h 10000"/>
                <a:gd name="connsiteX2" fmla="*/ 9947 w 10000"/>
                <a:gd name="connsiteY2" fmla="*/ 10000 h 10000"/>
                <a:gd name="connsiteX3" fmla="*/ 10000 w 10000"/>
                <a:gd name="connsiteY3" fmla="*/ 0 h 10000"/>
                <a:gd name="connsiteX4" fmla="*/ 139 w 10000"/>
                <a:gd name="connsiteY4" fmla="*/ 0 h 10000"/>
                <a:gd name="connsiteX5" fmla="*/ 0 w 10000"/>
                <a:gd name="connsiteY5" fmla="*/ 3202 h 10000"/>
                <a:gd name="connsiteX0" fmla="*/ 0 w 9965"/>
                <a:gd name="connsiteY0" fmla="*/ 3202 h 10000"/>
                <a:gd name="connsiteX1" fmla="*/ 307 w 9965"/>
                <a:gd name="connsiteY1" fmla="*/ 10000 h 10000"/>
                <a:gd name="connsiteX2" fmla="*/ 9947 w 9965"/>
                <a:gd name="connsiteY2" fmla="*/ 10000 h 10000"/>
                <a:gd name="connsiteX3" fmla="*/ 9947 w 9965"/>
                <a:gd name="connsiteY3" fmla="*/ 0 h 10000"/>
                <a:gd name="connsiteX4" fmla="*/ 139 w 9965"/>
                <a:gd name="connsiteY4" fmla="*/ 0 h 10000"/>
                <a:gd name="connsiteX5" fmla="*/ 0 w 9965"/>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9982"/>
                <a:gd name="connsiteY0" fmla="*/ 3202 h 10000"/>
                <a:gd name="connsiteX1" fmla="*/ 308 w 9982"/>
                <a:gd name="connsiteY1" fmla="*/ 10000 h 10000"/>
                <a:gd name="connsiteX2" fmla="*/ 9982 w 9982"/>
                <a:gd name="connsiteY2" fmla="*/ 10000 h 10000"/>
                <a:gd name="connsiteX3" fmla="*/ 9982 w 9982"/>
                <a:gd name="connsiteY3" fmla="*/ 0 h 10000"/>
                <a:gd name="connsiteX4" fmla="*/ 139 w 9982"/>
                <a:gd name="connsiteY4" fmla="*/ 0 h 10000"/>
                <a:gd name="connsiteX5" fmla="*/ 0 w 9982"/>
                <a:gd name="connsiteY5" fmla="*/ 32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 h="10000">
                  <a:moveTo>
                    <a:pt x="0" y="3202"/>
                  </a:moveTo>
                  <a:cubicBezTo>
                    <a:pt x="102" y="5468"/>
                    <a:pt x="206" y="7734"/>
                    <a:pt x="308" y="10000"/>
                  </a:cubicBezTo>
                  <a:lnTo>
                    <a:pt x="9982" y="10000"/>
                  </a:lnTo>
                  <a:lnTo>
                    <a:pt x="9982" y="0"/>
                  </a:lnTo>
                  <a:lnTo>
                    <a:pt x="139" y="0"/>
                  </a:lnTo>
                  <a:cubicBezTo>
                    <a:pt x="93" y="1067"/>
                    <a:pt x="46" y="2135"/>
                    <a:pt x="0" y="3202"/>
                  </a:cubicBez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8" name="Picture 17" descr="NOMURA_A4_PMS_1797.emf"/>
            <p:cNvPicPr>
              <a:picLocks noChangeAspect="1"/>
            </p:cNvPicPr>
            <p:nvPr/>
          </p:nvPicPr>
          <p:blipFill>
            <a:blip r:embed="rId35" cstate="print"/>
            <a:stretch>
              <a:fillRect/>
            </a:stretch>
          </p:blipFill>
          <p:spPr bwMode="white">
            <a:xfrm>
              <a:off x="8355804" y="306904"/>
              <a:ext cx="1260000" cy="222805"/>
            </a:xfrm>
            <a:prstGeom prst="rect">
              <a:avLst/>
            </a:prstGeom>
          </p:spPr>
        </p:pic>
        <p:sp>
          <p:nvSpPr>
            <p:cNvPr id="1030" name="Freeform 6"/>
            <p:cNvSpPr>
              <a:spLocks/>
            </p:cNvSpPr>
            <p:nvPr/>
          </p:nvSpPr>
          <p:spPr bwMode="auto">
            <a:xfrm>
              <a:off x="1522730" y="0"/>
              <a:ext cx="8428038" cy="842963"/>
            </a:xfrm>
            <a:custGeom>
              <a:avLst/>
              <a:gdLst/>
              <a:ahLst/>
              <a:cxnLst>
                <a:cxn ang="0">
                  <a:pos x="0" y="170"/>
                </a:cxn>
                <a:cxn ang="0">
                  <a:pos x="163" y="531"/>
                </a:cxn>
                <a:cxn ang="0">
                  <a:pos x="5309" y="531"/>
                </a:cxn>
                <a:cxn ang="0">
                  <a:pos x="5309" y="0"/>
                </a:cxn>
                <a:cxn ang="0">
                  <a:pos x="74" y="0"/>
                </a:cxn>
                <a:cxn ang="0">
                  <a:pos x="0" y="170"/>
                </a:cxn>
              </a:cxnLst>
              <a:rect l="0" t="0" r="r" b="b"/>
              <a:pathLst>
                <a:path w="5309" h="531">
                  <a:moveTo>
                    <a:pt x="0" y="170"/>
                  </a:moveTo>
                  <a:lnTo>
                    <a:pt x="163" y="531"/>
                  </a:lnTo>
                  <a:lnTo>
                    <a:pt x="5309" y="531"/>
                  </a:lnTo>
                  <a:lnTo>
                    <a:pt x="5309" y="0"/>
                  </a:lnTo>
                  <a:lnTo>
                    <a:pt x="74" y="0"/>
                  </a:lnTo>
                  <a:lnTo>
                    <a:pt x="0" y="17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3"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4"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5"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6"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7"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8"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9"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0"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1"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2"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3"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4"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5"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6"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7"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8"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9"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0"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1"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52"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投影片編號版面配置區 3"/>
          <p:cNvSpPr>
            <a:spLocks noGrp="1"/>
          </p:cNvSpPr>
          <p:nvPr>
            <p:ph type="sldNum" sz="quarter" idx="4"/>
          </p:nvPr>
        </p:nvSpPr>
        <p:spPr>
          <a:xfrm>
            <a:off x="36168" y="6577048"/>
            <a:ext cx="288000" cy="144000"/>
          </a:xfrm>
          <a:prstGeom prst="rect">
            <a:avLst/>
          </a:prstGeom>
          <a:solidFill>
            <a:schemeClr val="bg2">
              <a:lumMod val="95000"/>
            </a:schemeClr>
          </a:solidFill>
        </p:spPr>
        <p:txBody>
          <a:bodyPr vert="horz" lIns="36000" tIns="45720" rIns="36000" bIns="45720" rtlCol="0" anchor="ctr"/>
          <a:lstStyle>
            <a:lvl1pPr algn="ctr">
              <a:defRPr sz="1000">
                <a:solidFill>
                  <a:schemeClr val="tx1">
                    <a:tint val="75000"/>
                  </a:schemeClr>
                </a:solidFill>
              </a:defRPr>
            </a:lvl1pPr>
          </a:lstStyle>
          <a:p>
            <a:fld id="{F40BDD72-1960-4172-B575-A9D344DF4EC2}" type="slidenum">
              <a:rPr lang="zh-TW" altLang="en-US" smtClean="0"/>
              <a:pPr/>
              <a:t>‹#›</a:t>
            </a:fld>
            <a:endParaRPr lang="zh-TW" altLang="en-US" dirty="0"/>
          </a:p>
        </p:txBody>
      </p:sp>
      <p:pic>
        <p:nvPicPr>
          <p:cNvPr id="48" name="Picture 2"/>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l="1231" r="72037" b="14599"/>
          <a:stretch/>
        </p:blipFill>
        <p:spPr bwMode="auto">
          <a:xfrm>
            <a:off x="-2535832" y="386248"/>
            <a:ext cx="1929869" cy="217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7"/>
          <p:cNvSpPr>
            <a:spLocks noChangeArrowheads="1"/>
          </p:cNvSpPr>
          <p:nvPr/>
        </p:nvSpPr>
        <p:spPr bwMode="auto">
          <a:xfrm>
            <a:off x="9993560" y="6226860"/>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sp>
        <p:nvSpPr>
          <p:cNvPr id="51" name="Rectangle 47"/>
          <p:cNvSpPr>
            <a:spLocks noChangeArrowheads="1"/>
          </p:cNvSpPr>
          <p:nvPr/>
        </p:nvSpPr>
        <p:spPr bwMode="auto">
          <a:xfrm>
            <a:off x="9993560" y="82927"/>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grpSp>
        <p:nvGrpSpPr>
          <p:cNvPr id="7" name="群組 6"/>
          <p:cNvGrpSpPr/>
          <p:nvPr/>
        </p:nvGrpSpPr>
        <p:grpSpPr>
          <a:xfrm>
            <a:off x="1784350" y="-459432"/>
            <a:ext cx="1512466" cy="459432"/>
            <a:chOff x="1784350" y="-459432"/>
            <a:chExt cx="1512466" cy="459432"/>
          </a:xfrm>
        </p:grpSpPr>
        <p:sp>
          <p:nvSpPr>
            <p:cNvPr id="52" name="Rectangle 47"/>
            <p:cNvSpPr>
              <a:spLocks noChangeArrowheads="1"/>
            </p:cNvSpPr>
            <p:nvPr userDrawn="1"/>
          </p:nvSpPr>
          <p:spPr bwMode="auto">
            <a:xfrm>
              <a:off x="1850166" y="-387424"/>
              <a:ext cx="1446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on the “M” pattern</a:t>
              </a:r>
            </a:p>
          </p:txBody>
        </p:sp>
        <p:cxnSp>
          <p:nvCxnSpPr>
            <p:cNvPr id="6" name="直線單箭頭接點 5"/>
            <p:cNvCxnSpPr/>
            <p:nvPr userDrawn="1"/>
          </p:nvCxnSpPr>
          <p:spPr bwMode="auto">
            <a:xfrm>
              <a:off x="1784350" y="-459432"/>
              <a:ext cx="0" cy="459432"/>
            </a:xfrm>
            <a:prstGeom prst="straightConnector1">
              <a:avLst/>
            </a:prstGeom>
            <a:solidFill>
              <a:schemeClr val="accent2"/>
            </a:solidFill>
            <a:ln w="19050" cap="flat" cmpd="sng" algn="ctr">
              <a:solidFill>
                <a:schemeClr val="accent1"/>
              </a:solidFill>
              <a:prstDash val="solid"/>
              <a:round/>
              <a:headEnd type="none" w="med" len="med"/>
              <a:tailEnd type="arrow"/>
            </a:ln>
            <a:effectLst/>
          </p:spPr>
        </p:cxnSp>
      </p:grpSp>
    </p:spTree>
  </p:cSld>
  <p:clrMap bg1="lt1" tx1="dk1" bg2="lt2" tx2="dk2" accent1="accent1" accent2="accent2" accent3="accent3" accent4="accent4" accent5="accent5" accent6="accent6" hlink="hlink" folHlink="folHlink"/>
  <p:sldLayoutIdLst>
    <p:sldLayoutId id="2147483812" r:id="rId1"/>
    <p:sldLayoutId id="2147483859" r:id="rId2"/>
    <p:sldLayoutId id="2147483814" r:id="rId3"/>
    <p:sldLayoutId id="2147483751" r:id="rId4"/>
    <p:sldLayoutId id="2147483874" r:id="rId5"/>
    <p:sldLayoutId id="2147483753" r:id="rId6"/>
    <p:sldLayoutId id="2147483762" r:id="rId7"/>
    <p:sldLayoutId id="2147483750" r:id="rId8"/>
    <p:sldLayoutId id="2147483739" r:id="rId9"/>
    <p:sldLayoutId id="2147483766" r:id="rId10"/>
    <p:sldLayoutId id="2147483712" r:id="rId11"/>
    <p:sldLayoutId id="2147483860" r:id="rId12"/>
    <p:sldLayoutId id="2147483768" r:id="rId13"/>
    <p:sldLayoutId id="2147483735" r:id="rId14"/>
    <p:sldLayoutId id="2147483736" r:id="rId15"/>
    <p:sldLayoutId id="2147483727" r:id="rId16"/>
    <p:sldLayoutId id="2147483726" r:id="rId17"/>
    <p:sldLayoutId id="2147483729" r:id="rId18"/>
    <p:sldLayoutId id="2147483730" r:id="rId19"/>
    <p:sldLayoutId id="2147483732" r:id="rId20"/>
    <p:sldLayoutId id="2147483733" r:id="rId21"/>
    <p:sldLayoutId id="2147483760" r:id="rId22"/>
    <p:sldLayoutId id="2147483734" r:id="rId23"/>
    <p:sldLayoutId id="2147483742" r:id="rId24"/>
    <p:sldLayoutId id="2147483743" r:id="rId25"/>
    <p:sldLayoutId id="2147483744" r:id="rId26"/>
    <p:sldLayoutId id="2147483746" r:id="rId27"/>
    <p:sldLayoutId id="2147483755" r:id="rId28"/>
    <p:sldLayoutId id="2147483756" r:id="rId29"/>
    <p:sldLayoutId id="2147483758" r:id="rId30"/>
    <p:sldLayoutId id="2147483765" r:id="rId31"/>
    <p:sldLayoutId id="2147483769" r:id="rId32"/>
    <p:sldLayoutId id="2147483813" r:id="rId33"/>
  </p:sldLayoutIdLst>
  <p:hf hdr="0" dt="0"/>
  <p:txStyles>
    <p:titleStyle>
      <a:lvl1pPr algn="l" defTabSz="957263" rtl="0" eaLnBrk="1" fontAlgn="base" hangingPunct="1">
        <a:spcBef>
          <a:spcPct val="0"/>
        </a:spcBef>
        <a:spcAft>
          <a:spcPct val="0"/>
        </a:spcAft>
        <a:defRPr kumimoji="1"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kumimoji="1" sz="2400" b="1">
          <a:solidFill>
            <a:schemeClr val="tx1"/>
          </a:solidFill>
          <a:latin typeface="Arial" charset="0"/>
        </a:defRPr>
      </a:lvl6pPr>
      <a:lvl7pPr marL="914400" algn="l" defTabSz="957263" rtl="0" eaLnBrk="1" fontAlgn="base" hangingPunct="1">
        <a:spcBef>
          <a:spcPct val="0"/>
        </a:spcBef>
        <a:spcAft>
          <a:spcPct val="0"/>
        </a:spcAft>
        <a:defRPr kumimoji="1" sz="2400" b="1">
          <a:solidFill>
            <a:schemeClr val="tx1"/>
          </a:solidFill>
          <a:latin typeface="Arial" charset="0"/>
        </a:defRPr>
      </a:lvl7pPr>
      <a:lvl8pPr marL="1371600" algn="l" defTabSz="957263" rtl="0" eaLnBrk="1" fontAlgn="base" hangingPunct="1">
        <a:spcBef>
          <a:spcPct val="0"/>
        </a:spcBef>
        <a:spcAft>
          <a:spcPct val="0"/>
        </a:spcAft>
        <a:defRPr kumimoji="1" sz="2400" b="1">
          <a:solidFill>
            <a:schemeClr val="tx1"/>
          </a:solidFill>
          <a:latin typeface="Arial" charset="0"/>
        </a:defRPr>
      </a:lvl8pPr>
      <a:lvl9pPr marL="1828800" algn="l" defTabSz="957263" rtl="0" eaLnBrk="1" fontAlgn="base" hangingPunct="1">
        <a:spcBef>
          <a:spcPct val="0"/>
        </a:spcBef>
        <a:spcAft>
          <a:spcPct val="0"/>
        </a:spcAft>
        <a:defRPr kumimoji="1"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kumimoji="1"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kumimoji="1"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3.emf"/><Relationship Id="rId5" Type="http://schemas.openxmlformats.org/officeDocument/2006/relationships/package" Target="../embeddings/Microsoft_Excel____2.xlsx"/><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4/relationships/chartEx" Target="../charts/chartEx2.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14/relationships/chartEx" Target="../charts/chartEx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8366" y="3645024"/>
            <a:ext cx="8568952" cy="534677"/>
          </a:xfrm>
        </p:spPr>
        <p:txBody>
          <a:bodyPr/>
          <a:lstStyle/>
          <a:p>
            <a:r>
              <a:rPr lang="en-US" altLang="zh-TW" dirty="0" smtClean="0"/>
              <a:t>Direct Business</a:t>
            </a:r>
            <a:r>
              <a:rPr lang="zh-TW" altLang="en-US" dirty="0" smtClean="0"/>
              <a:t> </a:t>
            </a:r>
            <a:r>
              <a:rPr lang="en-US" altLang="zh-TW" dirty="0" smtClean="0"/>
              <a:t>Intern </a:t>
            </a:r>
            <a:r>
              <a:rPr lang="en-US" altLang="zh-TW" dirty="0"/>
              <a:t>P</a:t>
            </a:r>
            <a:r>
              <a:rPr lang="en-US" altLang="zh-TW" dirty="0" smtClean="0"/>
              <a:t>roject </a:t>
            </a:r>
            <a:r>
              <a:rPr lang="en-US" altLang="zh-TW" dirty="0"/>
              <a:t>S</a:t>
            </a:r>
            <a:r>
              <a:rPr lang="en-US" altLang="zh-TW" dirty="0" smtClean="0"/>
              <a:t>ummary </a:t>
            </a:r>
            <a:r>
              <a:rPr lang="en-US" altLang="zh-TW" dirty="0"/>
              <a:t>R</a:t>
            </a:r>
            <a:r>
              <a:rPr lang="en-US" altLang="zh-TW" dirty="0" smtClean="0"/>
              <a:t>eport</a:t>
            </a:r>
            <a:endParaRPr lang="zh-TW" altLang="en-US" dirty="0"/>
          </a:p>
        </p:txBody>
      </p:sp>
      <p:sp>
        <p:nvSpPr>
          <p:cNvPr id="12" name="文字版面配置區 3"/>
          <p:cNvSpPr>
            <a:spLocks noGrp="1"/>
          </p:cNvSpPr>
          <p:nvPr>
            <p:ph type="body" sz="quarter" idx="16"/>
          </p:nvPr>
        </p:nvSpPr>
        <p:spPr>
          <a:xfrm>
            <a:off x="458366" y="4948580"/>
            <a:ext cx="2089000" cy="336790"/>
          </a:xfrm>
        </p:spPr>
        <p:txBody>
          <a:bodyPr/>
          <a:lstStyle/>
          <a:p>
            <a:r>
              <a:rPr lang="en-US" altLang="zh-TW" sz="1800" b="1" dirty="0" smtClean="0"/>
              <a:t>Andy</a:t>
            </a:r>
            <a:r>
              <a:rPr lang="en-US" altLang="zh-TW" sz="1800" b="1" dirty="0" smtClean="0"/>
              <a:t> Hsu </a:t>
            </a:r>
            <a:r>
              <a:rPr lang="zh-TW" altLang="en-US" sz="1800" b="1" dirty="0" smtClean="0"/>
              <a:t>許恩嘉</a:t>
            </a:r>
            <a:endParaRPr lang="en-US" altLang="zh-TW" sz="1800" b="1" dirty="0" smtClean="0"/>
          </a:p>
        </p:txBody>
      </p:sp>
      <p:sp>
        <p:nvSpPr>
          <p:cNvPr id="13" name="矩形 12"/>
          <p:cNvSpPr/>
          <p:nvPr/>
        </p:nvSpPr>
        <p:spPr>
          <a:xfrm>
            <a:off x="326411" y="5345207"/>
            <a:ext cx="5914404" cy="369332"/>
          </a:xfrm>
          <a:prstGeom prst="rect">
            <a:avLst/>
          </a:prstGeom>
        </p:spPr>
        <p:txBody>
          <a:bodyPr wrap="square">
            <a:spAutoFit/>
          </a:bodyPr>
          <a:lstStyle/>
          <a:p>
            <a:r>
              <a:rPr lang="en-US" altLang="zh-TW" dirty="0"/>
              <a:t>Direct Business Division </a:t>
            </a:r>
            <a:r>
              <a:rPr lang="en-US" altLang="zh-TW" dirty="0" smtClean="0"/>
              <a:t>/</a:t>
            </a:r>
            <a:r>
              <a:rPr lang="zh-TW" altLang="en-US" dirty="0"/>
              <a:t> </a:t>
            </a:r>
            <a:r>
              <a:rPr lang="en-US" altLang="zh-TW" dirty="0" smtClean="0"/>
              <a:t>Customer </a:t>
            </a:r>
            <a:r>
              <a:rPr lang="en-US" altLang="zh-TW" dirty="0"/>
              <a:t>&amp; Service Section</a:t>
            </a:r>
            <a:endParaRPr lang="zh-TW" altLang="en-US" dirty="0"/>
          </a:p>
        </p:txBody>
      </p:sp>
      <p:sp>
        <p:nvSpPr>
          <p:cNvPr id="14" name="矩形 13"/>
          <p:cNvSpPr/>
          <p:nvPr/>
        </p:nvSpPr>
        <p:spPr>
          <a:xfrm>
            <a:off x="326411" y="5774376"/>
            <a:ext cx="5184576" cy="369332"/>
          </a:xfrm>
          <a:prstGeom prst="rect">
            <a:avLst/>
          </a:prstGeom>
        </p:spPr>
        <p:txBody>
          <a:bodyPr wrap="square">
            <a:spAutoFit/>
          </a:bodyPr>
          <a:lstStyle/>
          <a:p>
            <a:r>
              <a:rPr lang="en-US" altLang="zh-TW" dirty="0" err="1" smtClean="0"/>
              <a:t>RegTech</a:t>
            </a:r>
            <a:r>
              <a:rPr lang="en-US" altLang="zh-TW" dirty="0" smtClean="0"/>
              <a:t> </a:t>
            </a:r>
            <a:r>
              <a:rPr lang="en-US" altLang="zh-TW" dirty="0"/>
              <a:t>Development and Data Analysis Intern</a:t>
            </a:r>
          </a:p>
        </p:txBody>
      </p:sp>
    </p:spTree>
    <p:extLst>
      <p:ext uri="{BB962C8B-B14F-4D97-AF65-F5344CB8AC3E}">
        <p14:creationId xmlns:p14="http://schemas.microsoft.com/office/powerpoint/2010/main" val="34786755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F40BDD72-1960-4172-B575-A9D344DF4EC2}" type="slidenum">
              <a:rPr lang="zh-TW" altLang="en-US" smtClean="0"/>
              <a:pPr/>
              <a:t>9</a:t>
            </a:fld>
            <a:endParaRPr lang="zh-TW" altLang="en-US" dirty="0"/>
          </a:p>
        </p:txBody>
      </p:sp>
      <p:sp>
        <p:nvSpPr>
          <p:cNvPr id="4" name="標題 3"/>
          <p:cNvSpPr>
            <a:spLocks noGrp="1"/>
          </p:cNvSpPr>
          <p:nvPr>
            <p:ph type="title"/>
          </p:nvPr>
        </p:nvSpPr>
        <p:spPr>
          <a:xfrm>
            <a:off x="2722124" y="49750"/>
            <a:ext cx="5183204" cy="720000"/>
          </a:xfrm>
        </p:spPr>
        <p:txBody>
          <a:bodyPr/>
          <a:lstStyle/>
          <a:p>
            <a:pPr algn="ctr"/>
            <a:r>
              <a:rPr lang="en-US" altLang="zh-TW" dirty="0">
                <a:latin typeface="Arial" charset="0"/>
              </a:rPr>
              <a:t>Customer Portfolio (Not yet Finish)</a:t>
            </a:r>
            <a:endParaRPr lang="zh-TW" altLang="en-US" dirty="0"/>
          </a:p>
        </p:txBody>
      </p:sp>
      <p:sp>
        <p:nvSpPr>
          <p:cNvPr id="5" name="內容版面配置區 4"/>
          <p:cNvSpPr>
            <a:spLocks noGrp="1"/>
          </p:cNvSpPr>
          <p:nvPr>
            <p:ph sz="half" idx="2"/>
          </p:nvPr>
        </p:nvSpPr>
        <p:spPr>
          <a:xfrm>
            <a:off x="324168" y="913750"/>
            <a:ext cx="9207992" cy="5663298"/>
          </a:xfrm>
        </p:spPr>
        <p:txBody>
          <a:bodyPr/>
          <a:lstStyle/>
          <a:p>
            <a:pPr marL="0" indent="0">
              <a:buNone/>
            </a:pPr>
            <a:r>
              <a:rPr lang="en-US" altLang="zh-TW" dirty="0" smtClean="0"/>
              <a:t>(1.) Construct Customer Rolling AUM with more efficient way . </a:t>
            </a:r>
          </a:p>
          <a:p>
            <a:pPr marL="0" indent="0">
              <a:buNone/>
            </a:pPr>
            <a:r>
              <a:rPr lang="en-US" altLang="zh-TW" dirty="0" smtClean="0"/>
              <a:t>  </a:t>
            </a:r>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r>
              <a:rPr lang="en-US" altLang="zh-TW" dirty="0"/>
              <a:t>(2.) Pi Chart</a:t>
            </a:r>
            <a:r>
              <a:rPr lang="zh-TW" altLang="en-US" dirty="0"/>
              <a:t> </a:t>
            </a:r>
            <a:r>
              <a:rPr lang="en-US" altLang="zh-TW" dirty="0"/>
              <a:t>For Current Holding </a:t>
            </a:r>
            <a:r>
              <a:rPr lang="en-US" altLang="zh-TW" dirty="0" smtClean="0"/>
              <a:t>Assets and Recommend Portfolio Allocation </a:t>
            </a:r>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r>
              <a:rPr lang="en-US" altLang="zh-TW" dirty="0" smtClean="0"/>
              <a:t>(3.) Past and Current Fund Performance with dividends . </a:t>
            </a:r>
          </a:p>
        </p:txBody>
      </p:sp>
      <p:pic>
        <p:nvPicPr>
          <p:cNvPr id="8" name="內容版面配置區 7"/>
          <p:cNvPicPr>
            <a:picLocks noChangeAspect="1"/>
          </p:cNvPicPr>
          <p:nvPr/>
        </p:nvPicPr>
        <p:blipFill rotWithShape="1">
          <a:blip r:embed="rId2" cstate="print">
            <a:extLst>
              <a:ext uri="{28A0092B-C50C-407E-A947-70E740481C1C}">
                <a14:useLocalDpi xmlns:a14="http://schemas.microsoft.com/office/drawing/2010/main" val="0"/>
              </a:ext>
            </a:extLst>
          </a:blip>
          <a:srcRect l="8919" t="8257" r="6138" b="8194"/>
          <a:stretch/>
        </p:blipFill>
        <p:spPr>
          <a:xfrm>
            <a:off x="2415481" y="1444799"/>
            <a:ext cx="4453665" cy="2026922"/>
          </a:xfrm>
          <a:prstGeom prst="rect">
            <a:avLst/>
          </a:prstGeom>
          <a:noFill/>
          <a:ln w="9525">
            <a:noFill/>
            <a:miter lim="800000"/>
            <a:headEnd/>
            <a:tailEnd/>
          </a:ln>
        </p:spPr>
      </p:pic>
      <p:pic>
        <p:nvPicPr>
          <p:cNvPr id="9"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993" y="4073480"/>
            <a:ext cx="2448976" cy="2035746"/>
          </a:xfrm>
          <a:prstGeom prst="rect">
            <a:avLst/>
          </a:prstGeom>
          <a:noFill/>
          <a:ln w="9525">
            <a:noFill/>
            <a:miter lim="800000"/>
            <a:headEnd/>
            <a:tailEnd/>
          </a:ln>
        </p:spPr>
      </p:pic>
      <p:sp>
        <p:nvSpPr>
          <p:cNvPr id="10" name="向右箭號 9"/>
          <p:cNvSpPr/>
          <p:nvPr/>
        </p:nvSpPr>
        <p:spPr bwMode="auto">
          <a:xfrm>
            <a:off x="4212645" y="4784899"/>
            <a:ext cx="1232063" cy="478971"/>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圓角矩形 10"/>
          <p:cNvSpPr/>
          <p:nvPr/>
        </p:nvSpPr>
        <p:spPr bwMode="auto">
          <a:xfrm>
            <a:off x="6017384" y="4427863"/>
            <a:ext cx="2464008" cy="1193044"/>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smtClean="0">
                <a:ln>
                  <a:noFill/>
                </a:ln>
                <a:solidFill>
                  <a:schemeClr val="tx1"/>
                </a:solidFill>
                <a:effectLst/>
                <a:latin typeface="Arial" charset="0"/>
              </a:rPr>
              <a:t>Recommend</a:t>
            </a:r>
            <a:r>
              <a:rPr kumimoji="0" lang="en-US" altLang="zh-TW" b="1" i="0" u="none" strike="noStrike" cap="none" normalizeH="0" dirty="0" smtClean="0">
                <a:ln>
                  <a:noFill/>
                </a:ln>
                <a:solidFill>
                  <a:schemeClr val="tx1"/>
                </a:solidFill>
                <a:effectLst/>
                <a:latin typeface="Arial" charset="0"/>
              </a:rPr>
              <a:t> Portfolio Allocation </a:t>
            </a:r>
          </a:p>
          <a:p>
            <a:pPr marL="0" marR="0" indent="0" algn="ctr" defTabSz="914400" rtl="0" eaLnBrk="0" fontAlgn="base" latinLnBrk="0" hangingPunct="0">
              <a:lnSpc>
                <a:spcPct val="100000"/>
              </a:lnSpc>
              <a:spcBef>
                <a:spcPct val="0"/>
              </a:spcBef>
              <a:spcAft>
                <a:spcPct val="0"/>
              </a:spcAft>
              <a:buClrTx/>
              <a:buSzTx/>
              <a:buFontTx/>
              <a:buNone/>
              <a:tabLst/>
            </a:pPr>
            <a:r>
              <a:rPr lang="en-US" altLang="zh-TW" b="1" baseline="0" dirty="0" smtClean="0">
                <a:latin typeface="Arial" charset="0"/>
              </a:rPr>
              <a:t>80%</a:t>
            </a:r>
            <a:r>
              <a:rPr lang="en-US" altLang="zh-TW" b="1" dirty="0" smtClean="0">
                <a:latin typeface="Arial" charset="0"/>
              </a:rPr>
              <a:t> : </a:t>
            </a:r>
            <a:r>
              <a:rPr lang="zh-TW" altLang="en-US" b="1" dirty="0" smtClean="0">
                <a:latin typeface="Arial" charset="0"/>
              </a:rPr>
              <a:t>股</a:t>
            </a:r>
            <a:endParaRPr lang="en-US" altLang="zh-TW" b="1" dirty="0" smtClean="0">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smtClean="0">
                <a:ln>
                  <a:noFill/>
                </a:ln>
                <a:solidFill>
                  <a:schemeClr val="tx1"/>
                </a:solidFill>
                <a:effectLst/>
                <a:latin typeface="Arial" charset="0"/>
              </a:rPr>
              <a:t>20%</a:t>
            </a:r>
            <a:r>
              <a:rPr kumimoji="0" lang="zh-TW" altLang="en-US" b="1" i="0" u="none" strike="noStrike" cap="none" normalizeH="0" baseline="0" dirty="0" smtClean="0">
                <a:ln>
                  <a:noFill/>
                </a:ln>
                <a:solidFill>
                  <a:schemeClr val="tx1"/>
                </a:solidFill>
                <a:effectLst/>
                <a:latin typeface="Arial" charset="0"/>
              </a:rPr>
              <a:t> </a:t>
            </a:r>
            <a:r>
              <a:rPr kumimoji="0" lang="en-US" altLang="zh-TW" b="1" i="0" u="none" strike="noStrike" cap="none" normalizeH="0" baseline="0" dirty="0" smtClean="0">
                <a:ln>
                  <a:noFill/>
                </a:ln>
                <a:solidFill>
                  <a:schemeClr val="tx1"/>
                </a:solidFill>
                <a:effectLst/>
                <a:latin typeface="Arial" charset="0"/>
              </a:rPr>
              <a:t>:</a:t>
            </a:r>
            <a:r>
              <a:rPr kumimoji="0" lang="zh-TW" altLang="en-US" b="1" i="0" u="none" strike="noStrike" cap="none" normalizeH="0" baseline="0" dirty="0" smtClean="0">
                <a:ln>
                  <a:noFill/>
                </a:ln>
                <a:solidFill>
                  <a:schemeClr val="tx1"/>
                </a:solidFill>
                <a:effectLst/>
                <a:latin typeface="Arial" charset="0"/>
              </a:rPr>
              <a:t> 債</a:t>
            </a:r>
          </a:p>
        </p:txBody>
      </p:sp>
    </p:spTree>
    <p:extLst>
      <p:ext uri="{BB962C8B-B14F-4D97-AF65-F5344CB8AC3E}">
        <p14:creationId xmlns:p14="http://schemas.microsoft.com/office/powerpoint/2010/main" val="3471334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F40BDD72-1960-4172-B575-A9D344DF4EC2}" type="slidenum">
              <a:rPr lang="zh-TW" altLang="en-US" smtClean="0"/>
              <a:pPr/>
              <a:t>10</a:t>
            </a:fld>
            <a:endParaRPr lang="zh-TW" altLang="en-US" dirty="0"/>
          </a:p>
        </p:txBody>
      </p:sp>
      <p:sp>
        <p:nvSpPr>
          <p:cNvPr id="4" name="標題 3"/>
          <p:cNvSpPr>
            <a:spLocks noGrp="1"/>
          </p:cNvSpPr>
          <p:nvPr>
            <p:ph type="title"/>
          </p:nvPr>
        </p:nvSpPr>
        <p:spPr>
          <a:xfrm>
            <a:off x="2722124" y="49750"/>
            <a:ext cx="5183204" cy="720000"/>
          </a:xfrm>
        </p:spPr>
        <p:txBody>
          <a:bodyPr/>
          <a:lstStyle/>
          <a:p>
            <a:pPr algn="ctr"/>
            <a:r>
              <a:rPr lang="en-US" altLang="zh-TW" dirty="0">
                <a:latin typeface="Arial" charset="0"/>
              </a:rPr>
              <a:t>Customer Portfolio (Not yet Finish)</a:t>
            </a:r>
            <a:endParaRPr lang="zh-TW" altLang="en-US" dirty="0"/>
          </a:p>
        </p:txBody>
      </p:sp>
      <p:pic>
        <p:nvPicPr>
          <p:cNvPr id="8" name="內容版面配置區 7"/>
          <p:cNvPicPr>
            <a:picLocks noChangeAspect="1"/>
          </p:cNvPicPr>
          <p:nvPr/>
        </p:nvPicPr>
        <p:blipFill rotWithShape="1">
          <a:blip r:embed="rId2" cstate="print">
            <a:extLst>
              <a:ext uri="{28A0092B-C50C-407E-A947-70E740481C1C}">
                <a14:useLocalDpi xmlns:a14="http://schemas.microsoft.com/office/drawing/2010/main" val="0"/>
              </a:ext>
            </a:extLst>
          </a:blip>
          <a:srcRect l="8919" t="8257" r="6138" b="8194"/>
          <a:stretch/>
        </p:blipFill>
        <p:spPr>
          <a:xfrm>
            <a:off x="525879" y="980728"/>
            <a:ext cx="4392488" cy="3096344"/>
          </a:xfrm>
          <a:prstGeom prst="rect">
            <a:avLst/>
          </a:prstGeom>
          <a:noFill/>
          <a:ln w="9525">
            <a:noFill/>
            <a:miter lim="800000"/>
            <a:headEnd/>
            <a:tailEnd/>
          </a:ln>
        </p:spPr>
      </p:pic>
      <p:pic>
        <p:nvPicPr>
          <p:cNvPr id="9"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00" y="4401782"/>
            <a:ext cx="3058969" cy="2355952"/>
          </a:xfrm>
          <a:prstGeom prst="rect">
            <a:avLst/>
          </a:prstGeom>
          <a:noFill/>
          <a:ln w="9525">
            <a:noFill/>
            <a:miter lim="800000"/>
            <a:headEnd/>
            <a:tailEnd/>
          </a:ln>
        </p:spPr>
      </p:pic>
      <p:pic>
        <p:nvPicPr>
          <p:cNvPr id="13" name="內容版面配置區 6"/>
          <p:cNvPicPr>
            <a:picLocks noChangeAspect="1"/>
          </p:cNvPicPr>
          <p:nvPr/>
        </p:nvPicPr>
        <p:blipFill rotWithShape="1">
          <a:blip r:embed="rId4" cstate="print">
            <a:extLst>
              <a:ext uri="{28A0092B-C50C-407E-A947-70E740481C1C}">
                <a14:useLocalDpi xmlns:a14="http://schemas.microsoft.com/office/drawing/2010/main" val="0"/>
              </a:ext>
            </a:extLst>
          </a:blip>
          <a:srcRect l="7328" t="7657" r="6702" b="10272"/>
          <a:stretch/>
        </p:blipFill>
        <p:spPr>
          <a:xfrm>
            <a:off x="5104999" y="967904"/>
            <a:ext cx="4464496" cy="3109168"/>
          </a:xfrm>
          <a:prstGeom prst="rect">
            <a:avLst/>
          </a:prstGeom>
          <a:noFill/>
          <a:ln w="9525">
            <a:noFill/>
            <a:miter lim="800000"/>
            <a:headEnd/>
            <a:tailEnd/>
          </a:ln>
        </p:spPr>
      </p:pic>
      <p:sp>
        <p:nvSpPr>
          <p:cNvPr id="7" name="矩形 6"/>
          <p:cNvSpPr/>
          <p:nvPr/>
        </p:nvSpPr>
        <p:spPr>
          <a:xfrm>
            <a:off x="5752728" y="4442432"/>
            <a:ext cx="2879634" cy="369332"/>
          </a:xfrm>
          <a:prstGeom prst="rect">
            <a:avLst/>
          </a:prstGeom>
        </p:spPr>
        <p:txBody>
          <a:bodyPr wrap="square">
            <a:spAutoFit/>
          </a:bodyPr>
          <a:lstStyle/>
          <a:p>
            <a:r>
              <a:rPr lang="en-US" altLang="zh-TW" dirty="0"/>
              <a:t>(1</a:t>
            </a:r>
            <a:r>
              <a:rPr lang="en-US" altLang="zh-TW" dirty="0" smtClean="0"/>
              <a:t>.) Project Feasibility ? </a:t>
            </a:r>
            <a:endParaRPr lang="en-US" altLang="zh-TW" dirty="0"/>
          </a:p>
        </p:txBody>
      </p:sp>
      <p:sp>
        <p:nvSpPr>
          <p:cNvPr id="14" name="矩形 13"/>
          <p:cNvSpPr/>
          <p:nvPr/>
        </p:nvSpPr>
        <p:spPr>
          <a:xfrm>
            <a:off x="5752728" y="4922204"/>
            <a:ext cx="3455698" cy="369332"/>
          </a:xfrm>
          <a:prstGeom prst="rect">
            <a:avLst/>
          </a:prstGeom>
        </p:spPr>
        <p:txBody>
          <a:bodyPr wrap="square">
            <a:spAutoFit/>
          </a:bodyPr>
          <a:lstStyle/>
          <a:p>
            <a:r>
              <a:rPr lang="en-US" altLang="zh-TW" dirty="0" smtClean="0"/>
              <a:t>(2.) Where are all these data ?</a:t>
            </a:r>
            <a:endParaRPr lang="en-US" altLang="zh-TW" dirty="0"/>
          </a:p>
        </p:txBody>
      </p:sp>
      <p:sp>
        <p:nvSpPr>
          <p:cNvPr id="15" name="矩形 14"/>
          <p:cNvSpPr/>
          <p:nvPr/>
        </p:nvSpPr>
        <p:spPr>
          <a:xfrm>
            <a:off x="5752728" y="5435742"/>
            <a:ext cx="3455698" cy="369332"/>
          </a:xfrm>
          <a:prstGeom prst="rect">
            <a:avLst/>
          </a:prstGeom>
        </p:spPr>
        <p:txBody>
          <a:bodyPr wrap="square">
            <a:spAutoFit/>
          </a:bodyPr>
          <a:lstStyle/>
          <a:p>
            <a:r>
              <a:rPr lang="en-US" altLang="zh-TW" dirty="0" smtClean="0"/>
              <a:t>(3.) Experiment with Python .</a:t>
            </a:r>
            <a:endParaRPr lang="en-US" altLang="zh-TW" dirty="0"/>
          </a:p>
        </p:txBody>
      </p:sp>
      <p:sp>
        <p:nvSpPr>
          <p:cNvPr id="16" name="矩形 15"/>
          <p:cNvSpPr/>
          <p:nvPr/>
        </p:nvSpPr>
        <p:spPr>
          <a:xfrm>
            <a:off x="5745088" y="5949280"/>
            <a:ext cx="4031762" cy="369332"/>
          </a:xfrm>
          <a:prstGeom prst="rect">
            <a:avLst/>
          </a:prstGeom>
        </p:spPr>
        <p:txBody>
          <a:bodyPr wrap="square">
            <a:spAutoFit/>
          </a:bodyPr>
          <a:lstStyle/>
          <a:p>
            <a:r>
              <a:rPr lang="en-US" altLang="zh-TW" dirty="0" smtClean="0"/>
              <a:t>(4.) Feedback with pros and cons .</a:t>
            </a:r>
            <a:endParaRPr lang="en-US" altLang="zh-TW" dirty="0"/>
          </a:p>
        </p:txBody>
      </p:sp>
    </p:spTree>
    <p:extLst>
      <p:ext uri="{BB962C8B-B14F-4D97-AF65-F5344CB8AC3E}">
        <p14:creationId xmlns:p14="http://schemas.microsoft.com/office/powerpoint/2010/main" val="147546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560512" y="4221088"/>
            <a:ext cx="6336703" cy="428352"/>
          </a:xfrm>
        </p:spPr>
        <p:txBody>
          <a:bodyPr/>
          <a:lstStyle/>
          <a:p>
            <a:pPr defTabSz="914400" eaLnBrk="0" hangingPunct="0"/>
            <a:r>
              <a:rPr lang="en-US" altLang="zh-TW" dirty="0" smtClean="0">
                <a:latin typeface="Arial" charset="0"/>
              </a:rPr>
              <a:t>Digital</a:t>
            </a:r>
            <a:r>
              <a:rPr lang="zh-TW" altLang="en-US" dirty="0" smtClean="0">
                <a:latin typeface="Arial" charset="0"/>
              </a:rPr>
              <a:t> </a:t>
            </a:r>
            <a:r>
              <a:rPr lang="en-US" altLang="zh-TW" dirty="0" smtClean="0">
                <a:latin typeface="Arial" charset="0"/>
              </a:rPr>
              <a:t>–</a:t>
            </a:r>
            <a:r>
              <a:rPr lang="zh-TW" altLang="en-US" dirty="0" smtClean="0">
                <a:latin typeface="Arial" charset="0"/>
              </a:rPr>
              <a:t> </a:t>
            </a:r>
            <a:r>
              <a:rPr lang="en-US" altLang="zh-TW" dirty="0"/>
              <a:t>Auto Invest Research </a:t>
            </a:r>
            <a:r>
              <a:rPr lang="en-US" altLang="zh-TW" dirty="0" smtClean="0">
                <a:latin typeface="Arial" charset="0"/>
              </a:rPr>
              <a:t> </a:t>
            </a: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1956534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E22C5-71B4-1242-8FB8-D6A49ADB7C00}"/>
              </a:ext>
            </a:extLst>
          </p:cNvPr>
          <p:cNvSpPr>
            <a:spLocks noGrp="1"/>
          </p:cNvSpPr>
          <p:nvPr>
            <p:ph type="title"/>
          </p:nvPr>
        </p:nvSpPr>
        <p:spPr/>
        <p:txBody>
          <a:bodyPr/>
          <a:lstStyle/>
          <a:p>
            <a:pPr algn="ctr"/>
            <a:r>
              <a:rPr kumimoji="1" lang="zh-TW" altLang="en-US" dirty="0"/>
              <a:t>定期定額 </a:t>
            </a:r>
            <a:r>
              <a:rPr kumimoji="1" lang="en-US" altLang="zh-TW" dirty="0"/>
              <a:t>, </a:t>
            </a:r>
            <a:r>
              <a:rPr kumimoji="1" lang="zh-TW" altLang="en-US" dirty="0"/>
              <a:t>定期不定額 </a:t>
            </a:r>
            <a:r>
              <a:rPr kumimoji="1" lang="en-US" altLang="zh-TW" dirty="0"/>
              <a:t>, </a:t>
            </a:r>
            <a:r>
              <a:rPr kumimoji="1" lang="zh-TW" altLang="en-US" dirty="0"/>
              <a:t>智能定期不定額</a:t>
            </a:r>
          </a:p>
        </p:txBody>
      </p:sp>
      <p:pic>
        <p:nvPicPr>
          <p:cNvPr id="5" name="圖片 4">
            <a:extLst>
              <a:ext uri="{FF2B5EF4-FFF2-40B4-BE49-F238E27FC236}">
                <a16:creationId xmlns:a16="http://schemas.microsoft.com/office/drawing/2014/main" id="{5E31221F-69DC-CD4D-A3FE-8A7CDF6F0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29" y="1028950"/>
            <a:ext cx="7200943" cy="5529251"/>
          </a:xfrm>
          <a:prstGeom prst="rect">
            <a:avLst/>
          </a:prstGeom>
        </p:spPr>
      </p:pic>
    </p:spTree>
    <p:extLst>
      <p:ext uri="{BB962C8B-B14F-4D97-AF65-F5344CB8AC3E}">
        <p14:creationId xmlns:p14="http://schemas.microsoft.com/office/powerpoint/2010/main" val="2530587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17F581-F5B0-C24B-956B-E9AF79B28051}"/>
              </a:ext>
            </a:extLst>
          </p:cNvPr>
          <p:cNvSpPr>
            <a:spLocks noGrp="1"/>
          </p:cNvSpPr>
          <p:nvPr>
            <p:ph type="title"/>
          </p:nvPr>
        </p:nvSpPr>
        <p:spPr>
          <a:xfrm>
            <a:off x="3079766" y="121062"/>
            <a:ext cx="4151530" cy="599842"/>
          </a:xfrm>
        </p:spPr>
        <p:txBody>
          <a:bodyPr/>
          <a:lstStyle/>
          <a:p>
            <a:pPr algn="ctr"/>
            <a:r>
              <a:rPr kumimoji="1" lang="zh-TW" altLang="en-US" dirty="0"/>
              <a:t>智能演算法</a:t>
            </a:r>
            <a:r>
              <a:rPr kumimoji="1" lang="en-US" altLang="zh-TW" dirty="0"/>
              <a:t>--</a:t>
            </a:r>
            <a:r>
              <a:rPr kumimoji="1" lang="zh-TW" altLang="en-US" dirty="0"/>
              <a:t>定期不定額</a:t>
            </a:r>
          </a:p>
        </p:txBody>
      </p:sp>
      <p:pic>
        <p:nvPicPr>
          <p:cNvPr id="5" name="內容版面配置區 4">
            <a:extLst>
              <a:ext uri="{FF2B5EF4-FFF2-40B4-BE49-F238E27FC236}">
                <a16:creationId xmlns:a16="http://schemas.microsoft.com/office/drawing/2014/main" id="{166DC53D-42A5-7844-BB2D-A2FC70CD150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6011" y="1763490"/>
            <a:ext cx="8373979" cy="3698847"/>
          </a:xfrm>
        </p:spPr>
      </p:pic>
      <p:cxnSp>
        <p:nvCxnSpPr>
          <p:cNvPr id="7" name="直線箭頭接點 6">
            <a:extLst>
              <a:ext uri="{FF2B5EF4-FFF2-40B4-BE49-F238E27FC236}">
                <a16:creationId xmlns:a16="http://schemas.microsoft.com/office/drawing/2014/main" id="{CABEFAB5-AB92-9A4A-AF33-8A51D855A63E}"/>
              </a:ext>
            </a:extLst>
          </p:cNvPr>
          <p:cNvCxnSpPr/>
          <p:nvPr/>
        </p:nvCxnSpPr>
        <p:spPr bwMode="auto">
          <a:xfrm flipV="1">
            <a:off x="2683042" y="4796592"/>
            <a:ext cx="312821" cy="1106905"/>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8" name="直線箭頭接點 7">
            <a:extLst>
              <a:ext uri="{FF2B5EF4-FFF2-40B4-BE49-F238E27FC236}">
                <a16:creationId xmlns:a16="http://schemas.microsoft.com/office/drawing/2014/main" id="{1D94C88C-B1C2-D141-AD09-F0AF6F7DC421}"/>
              </a:ext>
            </a:extLst>
          </p:cNvPr>
          <p:cNvCxnSpPr>
            <a:cxnSpLocks/>
          </p:cNvCxnSpPr>
          <p:nvPr/>
        </p:nvCxnSpPr>
        <p:spPr bwMode="auto">
          <a:xfrm flipH="1" flipV="1">
            <a:off x="4792578" y="4796592"/>
            <a:ext cx="725906" cy="1026693"/>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10" name="直線箭頭接點 9">
            <a:extLst>
              <a:ext uri="{FF2B5EF4-FFF2-40B4-BE49-F238E27FC236}">
                <a16:creationId xmlns:a16="http://schemas.microsoft.com/office/drawing/2014/main" id="{10AE6953-F2C6-4740-B5B9-623AD83A4B9E}"/>
              </a:ext>
            </a:extLst>
          </p:cNvPr>
          <p:cNvCxnSpPr>
            <a:cxnSpLocks/>
          </p:cNvCxnSpPr>
          <p:nvPr/>
        </p:nvCxnSpPr>
        <p:spPr bwMode="auto">
          <a:xfrm>
            <a:off x="2028692" y="1559303"/>
            <a:ext cx="613610" cy="1677192"/>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13" name="直線箭頭接點 12">
            <a:extLst>
              <a:ext uri="{FF2B5EF4-FFF2-40B4-BE49-F238E27FC236}">
                <a16:creationId xmlns:a16="http://schemas.microsoft.com/office/drawing/2014/main" id="{556662A2-92A9-274A-BB42-A54BA50EA1F7}"/>
              </a:ext>
            </a:extLst>
          </p:cNvPr>
          <p:cNvCxnSpPr>
            <a:cxnSpLocks/>
          </p:cNvCxnSpPr>
          <p:nvPr/>
        </p:nvCxnSpPr>
        <p:spPr bwMode="auto">
          <a:xfrm flipH="1">
            <a:off x="3904985" y="1559303"/>
            <a:ext cx="1048015" cy="1520430"/>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sp>
        <p:nvSpPr>
          <p:cNvPr id="15" name="文字方塊 14">
            <a:extLst>
              <a:ext uri="{FF2B5EF4-FFF2-40B4-BE49-F238E27FC236}">
                <a16:creationId xmlns:a16="http://schemas.microsoft.com/office/drawing/2014/main" id="{B6CEEF4E-013C-284C-B408-66DA8E2E705F}"/>
              </a:ext>
            </a:extLst>
          </p:cNvPr>
          <p:cNvSpPr txBox="1"/>
          <p:nvPr/>
        </p:nvSpPr>
        <p:spPr>
          <a:xfrm>
            <a:off x="1188384" y="912972"/>
            <a:ext cx="1411704" cy="646331"/>
          </a:xfrm>
          <a:prstGeom prst="rect">
            <a:avLst/>
          </a:prstGeom>
          <a:noFill/>
        </p:spPr>
        <p:txBody>
          <a:bodyPr wrap="square" rtlCol="0">
            <a:spAutoFit/>
          </a:bodyPr>
          <a:lstStyle/>
          <a:p>
            <a:r>
              <a:rPr kumimoji="1" lang="zh-TW" altLang="en-US" dirty="0"/>
              <a:t>下跌時候的低點 （好）</a:t>
            </a:r>
          </a:p>
        </p:txBody>
      </p:sp>
      <p:sp>
        <p:nvSpPr>
          <p:cNvPr id="16" name="文字方塊 15">
            <a:extLst>
              <a:ext uri="{FF2B5EF4-FFF2-40B4-BE49-F238E27FC236}">
                <a16:creationId xmlns:a16="http://schemas.microsoft.com/office/drawing/2014/main" id="{D7B11CE6-1F42-DB48-AC0C-72DA21981531}"/>
              </a:ext>
            </a:extLst>
          </p:cNvPr>
          <p:cNvSpPr txBox="1"/>
          <p:nvPr/>
        </p:nvSpPr>
        <p:spPr>
          <a:xfrm>
            <a:off x="4247147" y="885794"/>
            <a:ext cx="1411704" cy="646331"/>
          </a:xfrm>
          <a:prstGeom prst="rect">
            <a:avLst/>
          </a:prstGeom>
          <a:noFill/>
        </p:spPr>
        <p:txBody>
          <a:bodyPr wrap="square" rtlCol="0">
            <a:spAutoFit/>
          </a:bodyPr>
          <a:lstStyle/>
          <a:p>
            <a:r>
              <a:rPr kumimoji="1" lang="zh-TW" altLang="en-US" dirty="0"/>
              <a:t>下跌時候的高點 （壞）</a:t>
            </a:r>
          </a:p>
        </p:txBody>
      </p:sp>
      <p:sp>
        <p:nvSpPr>
          <p:cNvPr id="17" name="文字方塊 16">
            <a:extLst>
              <a:ext uri="{FF2B5EF4-FFF2-40B4-BE49-F238E27FC236}">
                <a16:creationId xmlns:a16="http://schemas.microsoft.com/office/drawing/2014/main" id="{EAC5D1F8-E46D-1648-AEF6-29C272CCB101}"/>
              </a:ext>
            </a:extLst>
          </p:cNvPr>
          <p:cNvSpPr txBox="1"/>
          <p:nvPr/>
        </p:nvSpPr>
        <p:spPr>
          <a:xfrm>
            <a:off x="1977189" y="5993456"/>
            <a:ext cx="1411704" cy="646331"/>
          </a:xfrm>
          <a:prstGeom prst="rect">
            <a:avLst/>
          </a:prstGeom>
          <a:noFill/>
        </p:spPr>
        <p:txBody>
          <a:bodyPr wrap="square" rtlCol="0">
            <a:spAutoFit/>
          </a:bodyPr>
          <a:lstStyle/>
          <a:p>
            <a:r>
              <a:rPr kumimoji="1" lang="zh-TW" altLang="en-US" dirty="0"/>
              <a:t>上漲時候的高點 （壞）</a:t>
            </a:r>
          </a:p>
        </p:txBody>
      </p:sp>
      <p:sp>
        <p:nvSpPr>
          <p:cNvPr id="18" name="文字方塊 17">
            <a:extLst>
              <a:ext uri="{FF2B5EF4-FFF2-40B4-BE49-F238E27FC236}">
                <a16:creationId xmlns:a16="http://schemas.microsoft.com/office/drawing/2014/main" id="{DD77346C-D8DC-344C-BE5A-B9F40B92B6D8}"/>
              </a:ext>
            </a:extLst>
          </p:cNvPr>
          <p:cNvSpPr txBox="1"/>
          <p:nvPr/>
        </p:nvSpPr>
        <p:spPr>
          <a:xfrm>
            <a:off x="4952999" y="5972208"/>
            <a:ext cx="1411704" cy="646331"/>
          </a:xfrm>
          <a:prstGeom prst="rect">
            <a:avLst/>
          </a:prstGeom>
          <a:noFill/>
        </p:spPr>
        <p:txBody>
          <a:bodyPr wrap="square" rtlCol="0">
            <a:spAutoFit/>
          </a:bodyPr>
          <a:lstStyle/>
          <a:p>
            <a:r>
              <a:rPr kumimoji="1" lang="zh-TW" altLang="en-US" dirty="0"/>
              <a:t>上漲時候的低點 （好）</a:t>
            </a:r>
          </a:p>
        </p:txBody>
      </p:sp>
    </p:spTree>
    <p:extLst>
      <p:ext uri="{BB962C8B-B14F-4D97-AF65-F5344CB8AC3E}">
        <p14:creationId xmlns:p14="http://schemas.microsoft.com/office/powerpoint/2010/main" val="721907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30F0A-06DF-8545-B9A6-7A6D394130DE}"/>
              </a:ext>
            </a:extLst>
          </p:cNvPr>
          <p:cNvSpPr>
            <a:spLocks noGrp="1"/>
          </p:cNvSpPr>
          <p:nvPr>
            <p:ph type="title"/>
          </p:nvPr>
        </p:nvSpPr>
        <p:spPr/>
        <p:txBody>
          <a:bodyPr/>
          <a:lstStyle/>
          <a:p>
            <a:pPr algn="ctr"/>
            <a:r>
              <a:rPr lang="en-US" altLang="zh-TW" dirty="0"/>
              <a:t>KDJ</a:t>
            </a:r>
            <a:r>
              <a:rPr kumimoji="1" lang="en-US" altLang="zh-TW" dirty="0"/>
              <a:t>  </a:t>
            </a:r>
            <a:r>
              <a:rPr kumimoji="1" lang="zh-TW" altLang="en-US" dirty="0"/>
              <a:t>計算方式</a:t>
            </a:r>
            <a:r>
              <a:rPr kumimoji="1" lang="en-US" altLang="zh-TW" dirty="0"/>
              <a:t> - RSV</a:t>
            </a:r>
            <a:r>
              <a:rPr kumimoji="1" lang="zh-TW" altLang="en-US" dirty="0"/>
              <a:t> </a:t>
            </a:r>
            <a:r>
              <a:rPr lang="en-US" altLang="zh-TW" dirty="0"/>
              <a:t> </a:t>
            </a:r>
            <a:endParaRPr kumimoji="1"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EAC738A-6BE1-B147-9A25-16B2D54E1339}"/>
                  </a:ext>
                </a:extLst>
              </p:cNvPr>
              <p:cNvSpPr/>
              <p:nvPr/>
            </p:nvSpPr>
            <p:spPr>
              <a:xfrm>
                <a:off x="957368" y="2201836"/>
                <a:ext cx="8291755" cy="823687"/>
              </a:xfrm>
              <a:prstGeom prst="rect">
                <a:avLst/>
              </a:prstGeom>
            </p:spPr>
            <p:txBody>
              <a:bodyPr wrap="square">
                <a:spAutoFit/>
              </a:bodyPr>
              <a:lstStyle/>
              <a:p>
                <a:pPr marL="285750" indent="-285750">
                  <a:buFont typeface="Arial" panose="020B0604020202020204" pitchFamily="34" charset="0"/>
                  <a:buChar char="•"/>
                </a:pPr>
                <a:r>
                  <a:rPr lang="en-US" altLang="zh-TW" sz="2400" dirty="0"/>
                  <a:t>RSV =</a:t>
                </a:r>
                <a:r>
                  <a:rPr lang="zh-TW" altLang="en-US" sz="2400" dirty="0"/>
                  <a:t> </a:t>
                </a:r>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 </m:t>
                        </m:r>
                        <m:r>
                          <a:rPr lang="zh-TW" altLang="en-US" sz="2400" i="1">
                            <a:latin typeface="Cambria Math" panose="02040503050406030204" pitchFamily="18" charset="0"/>
                          </a:rPr>
                          <m:t>收盤價</m:t>
                        </m:r>
                        <m:r>
                          <a:rPr lang="en-US" altLang="zh-TW" sz="2400" i="1">
                            <a:latin typeface="Cambria Math" panose="02040503050406030204" pitchFamily="18" charset="0"/>
                          </a:rPr>
                          <m:t> −  </m:t>
                        </m:r>
                        <m:r>
                          <a:rPr lang="zh-TW" altLang="en-US" sz="2400" i="1">
                            <a:latin typeface="Cambria Math" panose="02040503050406030204" pitchFamily="18" charset="0"/>
                          </a:rPr>
                          <m:t>最近</m:t>
                        </m:r>
                        <m:r>
                          <a:rPr lang="en-US" altLang="zh-TW" sz="2400" i="1">
                            <a:latin typeface="Cambria Math" panose="02040503050406030204" pitchFamily="18" charset="0"/>
                          </a:rPr>
                          <m:t> </m:t>
                        </m:r>
                        <m:r>
                          <a:rPr lang="en-US" altLang="zh-TW" sz="2400" i="1">
                            <a:latin typeface="Cambria Math" panose="02040503050406030204" pitchFamily="18" charset="0"/>
                          </a:rPr>
                          <m:t>𝑛</m:t>
                        </m:r>
                        <m:r>
                          <a:rPr lang="en-US" altLang="zh-TW" sz="2400" i="1">
                            <a:latin typeface="Cambria Math" panose="02040503050406030204" pitchFamily="18" charset="0"/>
                          </a:rPr>
                          <m:t> </m:t>
                        </m:r>
                        <m:r>
                          <a:rPr lang="zh-TW" altLang="en-US" sz="2400" i="1">
                            <a:latin typeface="Cambria Math" panose="02040503050406030204" pitchFamily="18" charset="0"/>
                          </a:rPr>
                          <m:t>天的最低價</m:t>
                        </m:r>
                        <m:r>
                          <a:rPr lang="en-US" altLang="zh-TW" sz="2400" i="1">
                            <a:latin typeface="Cambria Math" panose="02040503050406030204" pitchFamily="18" charset="0"/>
                          </a:rPr>
                          <m:t> ) </m:t>
                        </m:r>
                      </m:num>
                      <m:den>
                        <m:r>
                          <a:rPr lang="zh-TW" altLang="en-US" sz="2400" i="1">
                            <a:latin typeface="Cambria Math" panose="02040503050406030204" pitchFamily="18" charset="0"/>
                          </a:rPr>
                          <m:t>（最近</m:t>
                        </m:r>
                        <m:r>
                          <a:rPr lang="en-US" altLang="zh-TW" sz="2400" i="1">
                            <a:latin typeface="Cambria Math" panose="02040503050406030204" pitchFamily="18" charset="0"/>
                          </a:rPr>
                          <m:t> </m:t>
                        </m:r>
                        <m:r>
                          <a:rPr lang="en-US" altLang="zh-TW" sz="2400" i="1">
                            <a:latin typeface="Cambria Math" panose="02040503050406030204" pitchFamily="18" charset="0"/>
                          </a:rPr>
                          <m:t>𝑛</m:t>
                        </m:r>
                        <m:r>
                          <a:rPr lang="en-US" altLang="zh-TW" sz="2400" i="1">
                            <a:latin typeface="Cambria Math" panose="02040503050406030204" pitchFamily="18" charset="0"/>
                          </a:rPr>
                          <m:t> </m:t>
                        </m:r>
                        <m:r>
                          <a:rPr lang="zh-TW" altLang="en-US" sz="2400" i="1">
                            <a:latin typeface="Cambria Math" panose="02040503050406030204" pitchFamily="18" charset="0"/>
                          </a:rPr>
                          <m:t>天的最高價</m:t>
                        </m:r>
                        <m:r>
                          <a:rPr lang="zh-TW" altLang="en-US" sz="2400" i="1">
                            <a:latin typeface="Cambria Math" panose="02040503050406030204" pitchFamily="18" charset="0"/>
                          </a:rPr>
                          <m:t> − </m:t>
                        </m:r>
                        <m:r>
                          <a:rPr lang="zh-TW" altLang="en-US" sz="2400" i="1">
                            <a:latin typeface="Cambria Math" panose="02040503050406030204" pitchFamily="18" charset="0"/>
                          </a:rPr>
                          <m:t>最近</m:t>
                        </m:r>
                        <m:r>
                          <a:rPr lang="en-US" altLang="zh-TW" sz="2400" i="1">
                            <a:latin typeface="Cambria Math" panose="02040503050406030204" pitchFamily="18" charset="0"/>
                          </a:rPr>
                          <m:t>𝑛</m:t>
                        </m:r>
                        <m:r>
                          <a:rPr lang="zh-TW" altLang="en-US" sz="2400" i="1">
                            <a:latin typeface="Cambria Math" panose="02040503050406030204" pitchFamily="18" charset="0"/>
                          </a:rPr>
                          <m:t>天的最低價）</m:t>
                        </m:r>
                      </m:den>
                    </m:f>
                    <m:r>
                      <a:rPr lang="en-US" altLang="zh-TW" sz="2400" i="1">
                        <a:latin typeface="Cambria Math" panose="02040503050406030204" pitchFamily="18" charset="0"/>
                      </a:rPr>
                      <m:t> ∗100</m:t>
                    </m:r>
                  </m:oMath>
                </a14:m>
                <a:endParaRPr lang="zh-TW" altLang="en-US" sz="2400" dirty="0"/>
              </a:p>
            </p:txBody>
          </p:sp>
        </mc:Choice>
        <mc:Fallback xmlns="">
          <p:sp>
            <p:nvSpPr>
              <p:cNvPr id="6" name="矩形 5">
                <a:extLst>
                  <a:ext uri="{FF2B5EF4-FFF2-40B4-BE49-F238E27FC236}">
                    <a16:creationId xmlns:a16="http://schemas.microsoft.com/office/drawing/2014/main" id="{DEAC738A-6BE1-B147-9A25-16B2D54E1339}"/>
                  </a:ext>
                </a:extLst>
              </p:cNvPr>
              <p:cNvSpPr>
                <a:spLocks noRot="1" noChangeAspect="1" noMove="1" noResize="1" noEditPoints="1" noAdjustHandles="1" noChangeArrowheads="1" noChangeShapeType="1" noTextEdit="1"/>
              </p:cNvSpPr>
              <p:nvPr/>
            </p:nvSpPr>
            <p:spPr>
              <a:xfrm>
                <a:off x="957368" y="2201836"/>
                <a:ext cx="8291755" cy="823687"/>
              </a:xfrm>
              <a:prstGeom prst="rect">
                <a:avLst/>
              </a:prstGeom>
              <a:blipFill>
                <a:blip r:embed="rId2"/>
                <a:stretch>
                  <a:fillRect l="-956"/>
                </a:stretch>
              </a:blipFill>
            </p:spPr>
            <p:txBody>
              <a:bodyPr/>
              <a:lstStyle/>
              <a:p>
                <a:r>
                  <a:rPr lang="zh-TW" altLang="en-US">
                    <a:noFill/>
                  </a:rPr>
                  <a:t> </a:t>
                </a:r>
              </a:p>
            </p:txBody>
          </p:sp>
        </mc:Fallback>
      </mc:AlternateContent>
      <p:sp>
        <p:nvSpPr>
          <p:cNvPr id="7" name="向右箭號 6">
            <a:extLst>
              <a:ext uri="{FF2B5EF4-FFF2-40B4-BE49-F238E27FC236}">
                <a16:creationId xmlns:a16="http://schemas.microsoft.com/office/drawing/2014/main" id="{05CFE543-1853-3041-ABCA-474999B540EC}"/>
              </a:ext>
            </a:extLst>
          </p:cNvPr>
          <p:cNvSpPr/>
          <p:nvPr/>
        </p:nvSpPr>
        <p:spPr bwMode="auto">
          <a:xfrm>
            <a:off x="607908" y="3826023"/>
            <a:ext cx="1040218" cy="505691"/>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a:latin typeface="Arial" charset="0"/>
              </a:rPr>
              <a:t>Example</a:t>
            </a:r>
            <a:endParaRPr lang="zh-TW" altLang="en-US" sz="1200" b="1" dirty="0" err="1">
              <a:latin typeface="Arial"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E6304C8-5C26-444D-A31B-5BDC6C1BC491}"/>
                  </a:ext>
                </a:extLst>
              </p:cNvPr>
              <p:cNvSpPr/>
              <p:nvPr/>
            </p:nvSpPr>
            <p:spPr>
              <a:xfrm>
                <a:off x="2331917" y="3714750"/>
                <a:ext cx="4691103" cy="616964"/>
              </a:xfrm>
              <a:prstGeom prst="rect">
                <a:avLst/>
              </a:prstGeom>
            </p:spPr>
            <p:txBody>
              <a:bodyPr wrap="square">
                <a:spAutoFit/>
              </a:bodyPr>
              <a:lstStyle/>
              <a:p>
                <a:r>
                  <a:rPr lang="en-US" altLang="zh-TW"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120 −30 </m:t>
                        </m:r>
                      </m:num>
                      <m:den>
                        <m:r>
                          <a:rPr lang="en-US" altLang="zh-TW" sz="2400" i="1">
                            <a:latin typeface="Cambria Math" panose="02040503050406030204" pitchFamily="18" charset="0"/>
                          </a:rPr>
                          <m:t>130 −30 </m:t>
                        </m:r>
                      </m:den>
                    </m:f>
                    <m:r>
                      <a:rPr lang="en-US" altLang="zh-TW" sz="2400" i="1">
                        <a:latin typeface="Cambria Math" panose="02040503050406030204" pitchFamily="18" charset="0"/>
                      </a:rPr>
                      <m:t> ∗100=</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90 </m:t>
                        </m:r>
                      </m:num>
                      <m:den>
                        <m:r>
                          <a:rPr lang="en-US" altLang="zh-TW" sz="2400" i="1">
                            <a:latin typeface="Cambria Math" panose="02040503050406030204" pitchFamily="18" charset="0"/>
                          </a:rPr>
                          <m:t>100 </m:t>
                        </m:r>
                      </m:den>
                    </m:f>
                    <m:r>
                      <a:rPr lang="en-US" altLang="zh-TW" sz="2400" i="1">
                        <a:latin typeface="Cambria Math" panose="02040503050406030204" pitchFamily="18" charset="0"/>
                      </a:rPr>
                      <m:t> ∗100=90</m:t>
                    </m:r>
                  </m:oMath>
                </a14:m>
                <a:endParaRPr lang="zh-TW" altLang="en-US" dirty="0"/>
              </a:p>
            </p:txBody>
          </p:sp>
        </mc:Choice>
        <mc:Fallback xmlns="">
          <p:sp>
            <p:nvSpPr>
              <p:cNvPr id="9" name="矩形 8">
                <a:extLst>
                  <a:ext uri="{FF2B5EF4-FFF2-40B4-BE49-F238E27FC236}">
                    <a16:creationId xmlns:a16="http://schemas.microsoft.com/office/drawing/2014/main" id="{7E6304C8-5C26-444D-A31B-5BDC6C1BC491}"/>
                  </a:ext>
                </a:extLst>
              </p:cNvPr>
              <p:cNvSpPr>
                <a:spLocks noRot="1" noChangeAspect="1" noMove="1" noResize="1" noEditPoints="1" noAdjustHandles="1" noChangeArrowheads="1" noChangeShapeType="1" noTextEdit="1"/>
              </p:cNvSpPr>
              <p:nvPr/>
            </p:nvSpPr>
            <p:spPr>
              <a:xfrm>
                <a:off x="2331917" y="3714750"/>
                <a:ext cx="4691103" cy="61696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6A6B7B4-5C9C-1448-B7A8-62CA21BD1513}"/>
                  </a:ext>
                </a:extLst>
              </p:cNvPr>
              <p:cNvSpPr/>
              <p:nvPr/>
            </p:nvSpPr>
            <p:spPr>
              <a:xfrm>
                <a:off x="2331917" y="4732941"/>
                <a:ext cx="4691103" cy="622222"/>
              </a:xfrm>
              <a:prstGeom prst="rect">
                <a:avLst/>
              </a:prstGeom>
            </p:spPr>
            <p:txBody>
              <a:bodyPr wrap="square">
                <a:spAutoFit/>
              </a:bodyPr>
              <a:lstStyle/>
              <a:p>
                <a:r>
                  <a:rPr lang="en-US" altLang="zh-TW"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50 −30 </m:t>
                        </m:r>
                      </m:num>
                      <m:den>
                        <m:r>
                          <a:rPr lang="en-US" altLang="zh-TW" sz="2400" i="1">
                            <a:latin typeface="Cambria Math" panose="02040503050406030204" pitchFamily="18" charset="0"/>
                          </a:rPr>
                          <m:t>130 −30 </m:t>
                        </m:r>
                      </m:den>
                    </m:f>
                    <m:r>
                      <a:rPr lang="en-US" altLang="zh-TW" sz="2400" i="1">
                        <a:latin typeface="Cambria Math" panose="02040503050406030204" pitchFamily="18" charset="0"/>
                      </a:rPr>
                      <m:t> ∗100=</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20 </m:t>
                        </m:r>
                      </m:num>
                      <m:den>
                        <m:r>
                          <a:rPr lang="en-US" altLang="zh-TW" sz="2400" i="1">
                            <a:latin typeface="Cambria Math" panose="02040503050406030204" pitchFamily="18" charset="0"/>
                          </a:rPr>
                          <m:t>100 </m:t>
                        </m:r>
                      </m:den>
                    </m:f>
                    <m:r>
                      <a:rPr lang="en-US" altLang="zh-TW" sz="2400" i="1">
                        <a:latin typeface="Cambria Math" panose="02040503050406030204" pitchFamily="18" charset="0"/>
                      </a:rPr>
                      <m:t> ∗100=20</m:t>
                    </m:r>
                  </m:oMath>
                </a14:m>
                <a:endParaRPr lang="zh-TW" altLang="en-US" dirty="0"/>
              </a:p>
            </p:txBody>
          </p:sp>
        </mc:Choice>
        <mc:Fallback xmlns="">
          <p:sp>
            <p:nvSpPr>
              <p:cNvPr id="10" name="矩形 9">
                <a:extLst>
                  <a:ext uri="{FF2B5EF4-FFF2-40B4-BE49-F238E27FC236}">
                    <a16:creationId xmlns:a16="http://schemas.microsoft.com/office/drawing/2014/main" id="{46A6B7B4-5C9C-1448-B7A8-62CA21BD1513}"/>
                  </a:ext>
                </a:extLst>
              </p:cNvPr>
              <p:cNvSpPr>
                <a:spLocks noRot="1" noChangeAspect="1" noMove="1" noResize="1" noEditPoints="1" noAdjustHandles="1" noChangeArrowheads="1" noChangeShapeType="1" noTextEdit="1"/>
              </p:cNvSpPr>
              <p:nvPr/>
            </p:nvSpPr>
            <p:spPr>
              <a:xfrm>
                <a:off x="2331917" y="4732941"/>
                <a:ext cx="4691103" cy="622222"/>
              </a:xfrm>
              <a:prstGeom prst="rect">
                <a:avLst/>
              </a:prstGeom>
              <a:blipFill>
                <a:blip r:embed="rId4"/>
                <a:stretch>
                  <a:fillRect/>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DC98942C-0DC3-E943-AD55-4265504E29B3}"/>
              </a:ext>
            </a:extLst>
          </p:cNvPr>
          <p:cNvSpPr txBox="1"/>
          <p:nvPr/>
        </p:nvSpPr>
        <p:spPr>
          <a:xfrm>
            <a:off x="6947169" y="3823177"/>
            <a:ext cx="2246774" cy="400110"/>
          </a:xfrm>
          <a:prstGeom prst="rect">
            <a:avLst/>
          </a:prstGeom>
          <a:noFill/>
        </p:spPr>
        <p:txBody>
          <a:bodyPr wrap="square" rtlCol="0">
            <a:spAutoFit/>
          </a:bodyPr>
          <a:lstStyle/>
          <a:p>
            <a:r>
              <a:rPr kumimoji="1" lang="en-US" altLang="zh-TW" sz="2000" dirty="0"/>
              <a:t>, </a:t>
            </a:r>
            <a:r>
              <a:rPr kumimoji="1" lang="zh-TW" altLang="en-US" sz="2000" dirty="0"/>
              <a:t>目前價格偏貴</a:t>
            </a:r>
            <a:endParaRPr kumimoji="1" lang="zh-TW" altLang="en-US" sz="2400" dirty="0"/>
          </a:p>
        </p:txBody>
      </p:sp>
      <p:sp>
        <p:nvSpPr>
          <p:cNvPr id="13" name="文字方塊 12">
            <a:extLst>
              <a:ext uri="{FF2B5EF4-FFF2-40B4-BE49-F238E27FC236}">
                <a16:creationId xmlns:a16="http://schemas.microsoft.com/office/drawing/2014/main" id="{CD2C2560-D665-0042-A1D1-AC51D12AF5B1}"/>
              </a:ext>
            </a:extLst>
          </p:cNvPr>
          <p:cNvSpPr txBox="1"/>
          <p:nvPr/>
        </p:nvSpPr>
        <p:spPr>
          <a:xfrm>
            <a:off x="6976890" y="4867873"/>
            <a:ext cx="2548111" cy="400110"/>
          </a:xfrm>
          <a:prstGeom prst="rect">
            <a:avLst/>
          </a:prstGeom>
          <a:noFill/>
        </p:spPr>
        <p:txBody>
          <a:bodyPr wrap="square" rtlCol="0">
            <a:spAutoFit/>
          </a:bodyPr>
          <a:lstStyle/>
          <a:p>
            <a:r>
              <a:rPr kumimoji="1" lang="en-US" altLang="zh-TW" sz="2000" dirty="0"/>
              <a:t>, </a:t>
            </a:r>
            <a:r>
              <a:rPr kumimoji="1" lang="zh-TW" altLang="en-US" sz="2000" dirty="0"/>
              <a:t>目前價格偏便宜</a:t>
            </a:r>
          </a:p>
        </p:txBody>
      </p:sp>
      <p:sp>
        <p:nvSpPr>
          <p:cNvPr id="14" name="左大括弧 13">
            <a:extLst>
              <a:ext uri="{FF2B5EF4-FFF2-40B4-BE49-F238E27FC236}">
                <a16:creationId xmlns:a16="http://schemas.microsoft.com/office/drawing/2014/main" id="{695C854C-5BBF-344E-8D28-FB9F32E2967B}"/>
              </a:ext>
            </a:extLst>
          </p:cNvPr>
          <p:cNvSpPr/>
          <p:nvPr/>
        </p:nvSpPr>
        <p:spPr bwMode="auto">
          <a:xfrm>
            <a:off x="1876056" y="3778758"/>
            <a:ext cx="455861" cy="1624731"/>
          </a:xfrm>
          <a:prstGeom prst="leftBrace">
            <a:avLst>
              <a:gd name="adj1" fmla="val 41764"/>
              <a:gd name="adj2" fmla="val 21237"/>
            </a:avLst>
          </a:prstGeom>
          <a:noFill/>
          <a:ln w="38100" cap="flat" cmpd="sng" algn="ctr">
            <a:solidFill>
              <a:schemeClr val="bg2">
                <a:lumMod val="50000"/>
              </a:schemeClr>
            </a:solidFill>
            <a:prstDash val="solid"/>
            <a:round/>
            <a:headEnd type="none" w="med" len="med"/>
            <a:tailEnd type="none" w="med" len="med"/>
          </a:ln>
          <a:effectLst/>
        </p:spPr>
        <p:txBody>
          <a:bodyPr rtlCol="0" anchor="ctr"/>
          <a:lstStyle/>
          <a:p>
            <a:pPr algn="ctr"/>
            <a:endParaRPr kumimoji="1" lang="zh-TW" altLang="en-US"/>
          </a:p>
        </p:txBody>
      </p:sp>
    </p:spTree>
    <p:extLst>
      <p:ext uri="{BB962C8B-B14F-4D97-AF65-F5344CB8AC3E}">
        <p14:creationId xmlns:p14="http://schemas.microsoft.com/office/powerpoint/2010/main" val="3013945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31E39-D099-1645-9A81-A35A8A9FE25D}"/>
              </a:ext>
            </a:extLst>
          </p:cNvPr>
          <p:cNvSpPr>
            <a:spLocks noGrp="1"/>
          </p:cNvSpPr>
          <p:nvPr>
            <p:ph type="title"/>
          </p:nvPr>
        </p:nvSpPr>
        <p:spPr/>
        <p:txBody>
          <a:bodyPr/>
          <a:lstStyle/>
          <a:p>
            <a:pPr algn="ctr"/>
            <a:r>
              <a:rPr lang="en-US" altLang="zh-TW" dirty="0"/>
              <a:t>KDJ  </a:t>
            </a:r>
            <a:r>
              <a:rPr lang="zh-TW" altLang="en-US" dirty="0"/>
              <a:t>計算方式</a:t>
            </a:r>
            <a:r>
              <a:rPr lang="en-US" altLang="zh-TW" dirty="0"/>
              <a:t> - KD</a:t>
            </a:r>
            <a:r>
              <a:rPr lang="zh-TW" altLang="en-US" dirty="0"/>
              <a:t> </a:t>
            </a:r>
            <a:r>
              <a:rPr kumimoji="1" lang="en-US" altLang="zh-TW" dirty="0"/>
              <a:t> </a:t>
            </a:r>
            <a:endParaRPr kumimoji="1"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52772D3-3E2B-514E-8BD0-82F57D392015}"/>
                  </a:ext>
                </a:extLst>
              </p:cNvPr>
              <p:cNvSpPr/>
              <p:nvPr/>
            </p:nvSpPr>
            <p:spPr>
              <a:xfrm>
                <a:off x="1330395" y="855997"/>
                <a:ext cx="4881730" cy="616515"/>
              </a:xfrm>
              <a:prstGeom prst="rect">
                <a:avLst/>
              </a:prstGeom>
            </p:spPr>
            <p:txBody>
              <a:bodyPr wrap="square">
                <a:spAutoFit/>
              </a:bodyPr>
              <a:lstStyle/>
              <a:p>
                <a:pPr marL="285750" indent="-285750">
                  <a:buFont typeface="Arial" panose="020B0604020202020204" pitchFamily="34" charset="0"/>
                  <a:buChar char="•"/>
                </a:pPr>
                <a:r>
                  <a:rPr lang="en-US" altLang="zh-TW" sz="1400" dirty="0"/>
                  <a:t>K = </a:t>
                </a:r>
                <a:r>
                  <a:rPr lang="zh-TW" altLang="en-US" sz="1400" dirty="0"/>
                  <a:t>當日 </a:t>
                </a:r>
                <a:r>
                  <a:rPr lang="en-US" altLang="zh-TW" sz="1400" dirty="0"/>
                  <a:t>RSV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oMath>
                </a14:m>
                <a:r>
                  <a:rPr lang="en-US" altLang="zh-TW" sz="1400" dirty="0"/>
                  <a:t>)  + </a:t>
                </a:r>
                <a:r>
                  <a:rPr lang="zh-TW" altLang="en-US" sz="1400" dirty="0"/>
                  <a:t>昨日</a:t>
                </a:r>
                <a:r>
                  <a:rPr lang="en-US" altLang="zh-TW" sz="1400" dirty="0"/>
                  <a:t> K </a:t>
                </a:r>
                <a:r>
                  <a:rPr lang="zh-TW" altLang="en-US" sz="1400" dirty="0"/>
                  <a:t>值</a:t>
                </a:r>
                <a:r>
                  <a:rPr lang="en-US" altLang="zh-TW" sz="1400" dirty="0"/>
                  <a:t>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2</m:t>
                        </m:r>
                      </m:num>
                      <m:den>
                        <m:r>
                          <a:rPr lang="en-US" altLang="zh-TW" sz="2400" i="1">
                            <a:latin typeface="Cambria Math" panose="02040503050406030204" pitchFamily="18" charset="0"/>
                          </a:rPr>
                          <m:t>3</m:t>
                        </m:r>
                      </m:den>
                    </m:f>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352772D3-3E2B-514E-8BD0-82F57D392015}"/>
                  </a:ext>
                </a:extLst>
              </p:cNvPr>
              <p:cNvSpPr>
                <a:spLocks noRot="1" noChangeAspect="1" noMove="1" noResize="1" noEditPoints="1" noAdjustHandles="1" noChangeArrowheads="1" noChangeShapeType="1" noTextEdit="1"/>
              </p:cNvSpPr>
              <p:nvPr/>
            </p:nvSpPr>
            <p:spPr>
              <a:xfrm>
                <a:off x="1330395" y="855997"/>
                <a:ext cx="4881730" cy="616515"/>
              </a:xfrm>
              <a:prstGeom prst="rect">
                <a:avLst/>
              </a:prstGeom>
              <a:blipFill>
                <a:blip r:embed="rId2"/>
                <a:stretch>
                  <a:fillRect l="-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C50A553-87F7-B944-BA09-14D9B50A82C6}"/>
                  </a:ext>
                </a:extLst>
              </p:cNvPr>
              <p:cNvSpPr txBox="1"/>
              <p:nvPr/>
            </p:nvSpPr>
            <p:spPr>
              <a:xfrm>
                <a:off x="4989190" y="1033764"/>
                <a:ext cx="1579213" cy="369332"/>
              </a:xfrm>
              <a:prstGeom prst="rect">
                <a:avLst/>
              </a:prstGeom>
              <a:noFill/>
            </p:spPr>
            <p:txBody>
              <a:bodyPr wrap="square" rtlCol="0">
                <a:spAutoFit/>
              </a:bodyPr>
              <a:lstStyle/>
              <a:p>
                <a:r>
                  <a:rPr kumimoji="1" lang="en-US" altLang="zh-TW" dirty="0"/>
                  <a:t>,</a:t>
                </a:r>
                <a:r>
                  <a:rPr kumimoji="1" lang="zh-TW" altLang="en-US" dirty="0"/>
                  <a:t> </a:t>
                </a:r>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𝐾</m:t>
                        </m:r>
                      </m:e>
                      <m:sub>
                        <m:r>
                          <a:rPr kumimoji="1" lang="en-US" altLang="zh-TW" i="1">
                            <a:latin typeface="Cambria Math" panose="02040503050406030204" pitchFamily="18" charset="0"/>
                          </a:rPr>
                          <m:t>0</m:t>
                        </m:r>
                      </m:sub>
                    </m:sSub>
                    <m:r>
                      <a:rPr kumimoji="1" lang="en-US" altLang="zh-TW" i="1">
                        <a:latin typeface="Cambria Math" panose="02040503050406030204" pitchFamily="18" charset="0"/>
                      </a:rPr>
                      <m:t>=50</m:t>
                    </m:r>
                  </m:oMath>
                </a14:m>
                <a:endParaRPr kumimoji="1" lang="zh-TW" altLang="en-US" dirty="0"/>
              </a:p>
            </p:txBody>
          </p:sp>
        </mc:Choice>
        <mc:Fallback xmlns="">
          <p:sp>
            <p:nvSpPr>
              <p:cNvPr id="5" name="文字方塊 4">
                <a:extLst>
                  <a:ext uri="{FF2B5EF4-FFF2-40B4-BE49-F238E27FC236}">
                    <a16:creationId xmlns:a16="http://schemas.microsoft.com/office/drawing/2014/main" id="{7C50A553-87F7-B944-BA09-14D9B50A82C6}"/>
                  </a:ext>
                </a:extLst>
              </p:cNvPr>
              <p:cNvSpPr txBox="1">
                <a:spLocks noRot="1" noChangeAspect="1" noMove="1" noResize="1" noEditPoints="1" noAdjustHandles="1" noChangeArrowheads="1" noChangeShapeType="1" noTextEdit="1"/>
              </p:cNvSpPr>
              <p:nvPr/>
            </p:nvSpPr>
            <p:spPr>
              <a:xfrm>
                <a:off x="4989190" y="1033764"/>
                <a:ext cx="1579213" cy="369332"/>
              </a:xfrm>
              <a:prstGeom prst="rect">
                <a:avLst/>
              </a:prstGeom>
              <a:blipFill>
                <a:blip r:embed="rId3"/>
                <a:stretch>
                  <a:fillRect l="-3089"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64FA378-5AF4-8B4A-BEAA-9A9ABEC5EAB9}"/>
                  </a:ext>
                </a:extLst>
              </p:cNvPr>
              <p:cNvSpPr/>
              <p:nvPr/>
            </p:nvSpPr>
            <p:spPr>
              <a:xfrm>
                <a:off x="1330395" y="1516986"/>
                <a:ext cx="4253346" cy="616515"/>
              </a:xfrm>
              <a:prstGeom prst="rect">
                <a:avLst/>
              </a:prstGeom>
            </p:spPr>
            <p:txBody>
              <a:bodyPr wrap="square">
                <a:spAutoFit/>
              </a:bodyPr>
              <a:lstStyle/>
              <a:p>
                <a:pPr marL="285750" indent="-285750">
                  <a:buFont typeface="Arial" panose="020B0604020202020204" pitchFamily="34" charset="0"/>
                  <a:buChar char="•"/>
                </a:pPr>
                <a:r>
                  <a:rPr lang="en-US" altLang="zh-TW" sz="1400" dirty="0"/>
                  <a:t>D = </a:t>
                </a:r>
                <a:r>
                  <a:rPr lang="zh-TW" altLang="en-US" sz="1400" dirty="0"/>
                  <a:t>當日 </a:t>
                </a:r>
                <a:r>
                  <a:rPr lang="en-US" altLang="zh-TW" sz="1400" dirty="0"/>
                  <a:t>K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oMath>
                </a14:m>
                <a:r>
                  <a:rPr lang="en-US" altLang="zh-TW" sz="1400" dirty="0"/>
                  <a:t>) + </a:t>
                </a:r>
                <a:r>
                  <a:rPr lang="zh-TW" altLang="en-US" sz="1400" dirty="0"/>
                  <a:t>昨日</a:t>
                </a:r>
                <a:r>
                  <a:rPr lang="en-US" altLang="zh-TW" sz="1400" dirty="0"/>
                  <a:t> D </a:t>
                </a:r>
                <a:r>
                  <a:rPr lang="zh-TW" altLang="en-US" sz="1400" dirty="0"/>
                  <a:t>值</a:t>
                </a:r>
                <a:r>
                  <a:rPr lang="en-US" altLang="zh-TW" sz="1400" dirty="0"/>
                  <a:t>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2</m:t>
                        </m:r>
                      </m:num>
                      <m:den>
                        <m:r>
                          <a:rPr lang="en-US" altLang="zh-TW" sz="2400" i="1">
                            <a:latin typeface="Cambria Math" panose="02040503050406030204" pitchFamily="18" charset="0"/>
                          </a:rPr>
                          <m:t>3</m:t>
                        </m:r>
                      </m:den>
                    </m:f>
                  </m:oMath>
                </a14:m>
                <a:r>
                  <a:rPr lang="en-US" altLang="zh-TW" sz="1400" dirty="0"/>
                  <a:t>) </a:t>
                </a:r>
                <a:endParaRPr lang="zh-TW" altLang="en-US" sz="1400" dirty="0"/>
              </a:p>
            </p:txBody>
          </p:sp>
        </mc:Choice>
        <mc:Fallback xmlns="">
          <p:sp>
            <p:nvSpPr>
              <p:cNvPr id="6" name="矩形 5">
                <a:extLst>
                  <a:ext uri="{FF2B5EF4-FFF2-40B4-BE49-F238E27FC236}">
                    <a16:creationId xmlns:a16="http://schemas.microsoft.com/office/drawing/2014/main" id="{364FA378-5AF4-8B4A-BEAA-9A9ABEC5EAB9}"/>
                  </a:ext>
                </a:extLst>
              </p:cNvPr>
              <p:cNvSpPr>
                <a:spLocks noRot="1" noChangeAspect="1" noMove="1" noResize="1" noEditPoints="1" noAdjustHandles="1" noChangeArrowheads="1" noChangeShapeType="1" noTextEdit="1"/>
              </p:cNvSpPr>
              <p:nvPr/>
            </p:nvSpPr>
            <p:spPr>
              <a:xfrm>
                <a:off x="1330395" y="1516986"/>
                <a:ext cx="4253346" cy="616515"/>
              </a:xfrm>
              <a:prstGeom prst="rect">
                <a:avLst/>
              </a:prstGeom>
              <a:blipFill>
                <a:blip r:embed="rId4"/>
                <a:stretch>
                  <a:fillRect l="-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F286258-2DB4-D94C-9AA5-A0E1BAD07FDF}"/>
                  </a:ext>
                </a:extLst>
              </p:cNvPr>
              <p:cNvSpPr txBox="1"/>
              <p:nvPr/>
            </p:nvSpPr>
            <p:spPr>
              <a:xfrm>
                <a:off x="5002445" y="1560759"/>
                <a:ext cx="1579213" cy="369332"/>
              </a:xfrm>
              <a:prstGeom prst="rect">
                <a:avLst/>
              </a:prstGeom>
              <a:noFill/>
            </p:spPr>
            <p:txBody>
              <a:bodyPr wrap="square" rtlCol="0">
                <a:spAutoFit/>
              </a:bodyPr>
              <a:lstStyle/>
              <a:p>
                <a:r>
                  <a:rPr kumimoji="1" lang="en-US" altLang="zh-TW" dirty="0"/>
                  <a:t>,</a:t>
                </a:r>
                <a:r>
                  <a:rPr kumimoji="1" lang="zh-TW" altLang="en-US" dirty="0"/>
                  <a:t> </a:t>
                </a:r>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𝐷</m:t>
                        </m:r>
                      </m:e>
                      <m:sub>
                        <m:r>
                          <a:rPr kumimoji="1" lang="en-US" altLang="zh-TW" i="1">
                            <a:latin typeface="Cambria Math" panose="02040503050406030204" pitchFamily="18" charset="0"/>
                          </a:rPr>
                          <m:t>0</m:t>
                        </m:r>
                      </m:sub>
                    </m:sSub>
                    <m:r>
                      <a:rPr kumimoji="1" lang="en-US" altLang="zh-TW" i="1">
                        <a:latin typeface="Cambria Math" panose="02040503050406030204" pitchFamily="18" charset="0"/>
                      </a:rPr>
                      <m:t>=50</m:t>
                    </m:r>
                  </m:oMath>
                </a14:m>
                <a:endParaRPr kumimoji="1" lang="zh-TW" altLang="en-US" dirty="0"/>
              </a:p>
            </p:txBody>
          </p:sp>
        </mc:Choice>
        <mc:Fallback xmlns="">
          <p:sp>
            <p:nvSpPr>
              <p:cNvPr id="7" name="文字方塊 6">
                <a:extLst>
                  <a:ext uri="{FF2B5EF4-FFF2-40B4-BE49-F238E27FC236}">
                    <a16:creationId xmlns:a16="http://schemas.microsoft.com/office/drawing/2014/main" id="{1F286258-2DB4-D94C-9AA5-A0E1BAD07FDF}"/>
                  </a:ext>
                </a:extLst>
              </p:cNvPr>
              <p:cNvSpPr txBox="1">
                <a:spLocks noRot="1" noChangeAspect="1" noMove="1" noResize="1" noEditPoints="1" noAdjustHandles="1" noChangeArrowheads="1" noChangeShapeType="1" noTextEdit="1"/>
              </p:cNvSpPr>
              <p:nvPr/>
            </p:nvSpPr>
            <p:spPr>
              <a:xfrm>
                <a:off x="5002445" y="1560759"/>
                <a:ext cx="1579213" cy="369332"/>
              </a:xfrm>
              <a:prstGeom prst="rect">
                <a:avLst/>
              </a:prstGeom>
              <a:blipFill>
                <a:blip r:embed="rId5"/>
                <a:stretch>
                  <a:fillRect l="-3475" t="-8197" b="-24590"/>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B8586186-34E8-D846-915D-EEF41C1A65F6}"/>
              </a:ext>
            </a:extLst>
          </p:cNvPr>
          <p:cNvSpPr/>
          <p:nvPr/>
        </p:nvSpPr>
        <p:spPr>
          <a:xfrm>
            <a:off x="947891" y="2217551"/>
            <a:ext cx="1865901" cy="307777"/>
          </a:xfrm>
          <a:prstGeom prst="rect">
            <a:avLst/>
          </a:prstGeom>
        </p:spPr>
        <p:txBody>
          <a:bodyPr wrap="square">
            <a:spAutoFit/>
          </a:bodyPr>
          <a:lstStyle/>
          <a:p>
            <a:pPr marL="285750" indent="-285750">
              <a:buFont typeface="Arial" panose="020B0604020202020204" pitchFamily="34" charset="0"/>
              <a:buChar char="•"/>
            </a:pPr>
            <a:r>
              <a:rPr lang="en-US" altLang="zh-TW" sz="1400" dirty="0"/>
              <a:t>J = 3D – 2 K </a:t>
            </a:r>
            <a:endParaRPr lang="zh-TW" altLang="en-US" sz="1400" dirty="0"/>
          </a:p>
        </p:txBody>
      </p:sp>
      <p:sp>
        <p:nvSpPr>
          <p:cNvPr id="9" name="左大括弧 8">
            <a:extLst>
              <a:ext uri="{FF2B5EF4-FFF2-40B4-BE49-F238E27FC236}">
                <a16:creationId xmlns:a16="http://schemas.microsoft.com/office/drawing/2014/main" id="{350D307C-3D0B-1B4C-82F2-B76B2B38215A}"/>
              </a:ext>
            </a:extLst>
          </p:cNvPr>
          <p:cNvSpPr/>
          <p:nvPr/>
        </p:nvSpPr>
        <p:spPr bwMode="auto">
          <a:xfrm rot="10800000">
            <a:off x="6340472" y="1131771"/>
            <a:ext cx="455861" cy="854976"/>
          </a:xfrm>
          <a:prstGeom prst="leftBrace">
            <a:avLst>
              <a:gd name="adj1" fmla="val 41764"/>
              <a:gd name="adj2" fmla="val 74410"/>
            </a:avLst>
          </a:prstGeom>
          <a:noFill/>
          <a:ln w="38100" cap="flat" cmpd="sng" algn="ctr">
            <a:solidFill>
              <a:schemeClr val="bg2">
                <a:lumMod val="50000"/>
              </a:schemeClr>
            </a:solidFill>
            <a:prstDash val="solid"/>
            <a:round/>
            <a:headEnd type="none" w="med" len="med"/>
            <a:tailEnd type="none" w="med" len="med"/>
          </a:ln>
          <a:effectLst/>
        </p:spPr>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4AA200A-04C2-9A4D-850F-57641810B105}"/>
              </a:ext>
            </a:extLst>
          </p:cNvPr>
          <p:cNvSpPr txBox="1"/>
          <p:nvPr/>
        </p:nvSpPr>
        <p:spPr>
          <a:xfrm>
            <a:off x="6924678" y="1155544"/>
            <a:ext cx="2515380" cy="707886"/>
          </a:xfrm>
          <a:prstGeom prst="rect">
            <a:avLst/>
          </a:prstGeom>
          <a:noFill/>
        </p:spPr>
        <p:txBody>
          <a:bodyPr wrap="square" rtlCol="0">
            <a:spAutoFit/>
          </a:bodyPr>
          <a:lstStyle/>
          <a:p>
            <a:pPr algn="ctr"/>
            <a:r>
              <a:rPr kumimoji="1" lang="zh-TW" altLang="en-US" sz="2000" dirty="0"/>
              <a:t>黃金交叉</a:t>
            </a:r>
            <a:endParaRPr kumimoji="1" lang="en-US" altLang="zh-TW" sz="2000" dirty="0"/>
          </a:p>
          <a:p>
            <a:pPr algn="ctr"/>
            <a:r>
              <a:rPr kumimoji="1" lang="zh-TW" altLang="en-US" sz="2000" dirty="0"/>
              <a:t>概念類似：</a:t>
            </a:r>
            <a:r>
              <a:rPr kumimoji="1" lang="en-US" altLang="zh-TW" sz="2000" dirty="0"/>
              <a:t>MACD</a:t>
            </a:r>
            <a:endParaRPr kumimoji="1" lang="zh-TW" altLang="en-US" sz="2000" dirty="0"/>
          </a:p>
        </p:txBody>
      </p:sp>
      <p:pic>
        <p:nvPicPr>
          <p:cNvPr id="12" name="圖片 11">
            <a:extLst>
              <a:ext uri="{FF2B5EF4-FFF2-40B4-BE49-F238E27FC236}">
                <a16:creationId xmlns:a16="http://schemas.microsoft.com/office/drawing/2014/main" id="{A14AF658-0711-7B43-98A1-1AA851DE6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145151"/>
            <a:ext cx="9144000" cy="4657140"/>
          </a:xfrm>
          <a:prstGeom prst="rect">
            <a:avLst/>
          </a:prstGeom>
        </p:spPr>
      </p:pic>
      <p:sp>
        <p:nvSpPr>
          <p:cNvPr id="13" name="甜甜圈 12">
            <a:extLst>
              <a:ext uri="{FF2B5EF4-FFF2-40B4-BE49-F238E27FC236}">
                <a16:creationId xmlns:a16="http://schemas.microsoft.com/office/drawing/2014/main" id="{2ADD01FA-F585-FE46-B44F-27C46BB1CAC5}"/>
              </a:ext>
            </a:extLst>
          </p:cNvPr>
          <p:cNvSpPr/>
          <p:nvPr/>
        </p:nvSpPr>
        <p:spPr bwMode="auto">
          <a:xfrm>
            <a:off x="4564381" y="5765847"/>
            <a:ext cx="569495" cy="546973"/>
          </a:xfrm>
          <a:prstGeom prst="donut">
            <a:avLst>
              <a:gd name="adj" fmla="val 7113"/>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5" name="甜甜圈 14">
            <a:extLst>
              <a:ext uri="{FF2B5EF4-FFF2-40B4-BE49-F238E27FC236}">
                <a16:creationId xmlns:a16="http://schemas.microsoft.com/office/drawing/2014/main" id="{ECD4E9E7-66B6-DC48-A236-F6218D4D7818}"/>
              </a:ext>
            </a:extLst>
          </p:cNvPr>
          <p:cNvSpPr/>
          <p:nvPr/>
        </p:nvSpPr>
        <p:spPr bwMode="auto">
          <a:xfrm>
            <a:off x="3305614" y="5019414"/>
            <a:ext cx="569495" cy="546973"/>
          </a:xfrm>
          <a:prstGeom prst="donut">
            <a:avLst>
              <a:gd name="adj" fmla="val 7113"/>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6" name="矩形 15">
            <a:extLst>
              <a:ext uri="{FF2B5EF4-FFF2-40B4-BE49-F238E27FC236}">
                <a16:creationId xmlns:a16="http://schemas.microsoft.com/office/drawing/2014/main" id="{155B96EC-76DC-FC47-9ECE-93626457C956}"/>
              </a:ext>
            </a:extLst>
          </p:cNvPr>
          <p:cNvSpPr/>
          <p:nvPr/>
        </p:nvSpPr>
        <p:spPr>
          <a:xfrm>
            <a:off x="2259793" y="4923567"/>
            <a:ext cx="1107996" cy="369332"/>
          </a:xfrm>
          <a:prstGeom prst="rect">
            <a:avLst/>
          </a:prstGeom>
        </p:spPr>
        <p:txBody>
          <a:bodyPr wrap="none">
            <a:spAutoFit/>
          </a:bodyPr>
          <a:lstStyle/>
          <a:p>
            <a:r>
              <a:rPr lang="zh-TW" altLang="en-US" dirty="0">
                <a:solidFill>
                  <a:srgbClr val="C00000"/>
                </a:solidFill>
              </a:rPr>
              <a:t>死亡交叉</a:t>
            </a:r>
          </a:p>
        </p:txBody>
      </p:sp>
      <p:sp>
        <p:nvSpPr>
          <p:cNvPr id="17" name="矩形 16">
            <a:extLst>
              <a:ext uri="{FF2B5EF4-FFF2-40B4-BE49-F238E27FC236}">
                <a16:creationId xmlns:a16="http://schemas.microsoft.com/office/drawing/2014/main" id="{DF7FDE98-C5F4-E44C-95CF-1D98724EB2D7}"/>
              </a:ext>
            </a:extLst>
          </p:cNvPr>
          <p:cNvSpPr/>
          <p:nvPr/>
        </p:nvSpPr>
        <p:spPr>
          <a:xfrm>
            <a:off x="5143777" y="5943487"/>
            <a:ext cx="1107996" cy="369332"/>
          </a:xfrm>
          <a:prstGeom prst="rect">
            <a:avLst/>
          </a:prstGeom>
        </p:spPr>
        <p:txBody>
          <a:bodyPr wrap="none">
            <a:spAutoFit/>
          </a:bodyPr>
          <a:lstStyle/>
          <a:p>
            <a:r>
              <a:rPr lang="zh-TW" altLang="en-US" dirty="0">
                <a:solidFill>
                  <a:srgbClr val="C00000"/>
                </a:solidFill>
              </a:rPr>
              <a:t>黃金交叉</a:t>
            </a:r>
          </a:p>
        </p:txBody>
      </p:sp>
    </p:spTree>
    <p:extLst>
      <p:ext uri="{BB962C8B-B14F-4D97-AF65-F5344CB8AC3E}">
        <p14:creationId xmlns:p14="http://schemas.microsoft.com/office/powerpoint/2010/main" val="2384680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Example : 0050.TW</a:t>
            </a:r>
            <a:endParaRPr lang="zh-TW" altLang="en-US" dirty="0"/>
          </a:p>
        </p:txBody>
      </p:sp>
      <p:pic>
        <p:nvPicPr>
          <p:cNvPr id="4" name="內容版面配置區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568" y="975360"/>
            <a:ext cx="9056433" cy="5882640"/>
          </a:xfrm>
        </p:spPr>
      </p:pic>
    </p:spTree>
    <p:extLst>
      <p:ext uri="{BB962C8B-B14F-4D97-AF65-F5344CB8AC3E}">
        <p14:creationId xmlns:p14="http://schemas.microsoft.com/office/powerpoint/2010/main" val="4169529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Example : 0050.TW</a:t>
            </a:r>
            <a:endParaRPr lang="zh-TW" altLang="en-US" dirty="0"/>
          </a:p>
        </p:txBody>
      </p:sp>
      <p:pic>
        <p:nvPicPr>
          <p:cNvPr id="4" name="內容版面配置區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5001" y="990601"/>
            <a:ext cx="8661399" cy="5715675"/>
          </a:xfrm>
        </p:spPr>
      </p:pic>
    </p:spTree>
    <p:extLst>
      <p:ext uri="{BB962C8B-B14F-4D97-AF65-F5344CB8AC3E}">
        <p14:creationId xmlns:p14="http://schemas.microsoft.com/office/powerpoint/2010/main" val="2412676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61C0D-D009-754B-A8FA-BF714B2890D9}"/>
              </a:ext>
            </a:extLst>
          </p:cNvPr>
          <p:cNvSpPr>
            <a:spLocks noGrp="1"/>
          </p:cNvSpPr>
          <p:nvPr>
            <p:ph type="title"/>
          </p:nvPr>
        </p:nvSpPr>
        <p:spPr/>
        <p:txBody>
          <a:bodyPr/>
          <a:lstStyle/>
          <a:p>
            <a:pPr algn="ctr"/>
            <a:r>
              <a:rPr kumimoji="1" lang="en-US" altLang="zh-TW" dirty="0"/>
              <a:t>Some KDJ Strategy Drawback</a:t>
            </a:r>
            <a:endParaRPr kumimoji="1" lang="zh-TW" altLang="en-US" dirty="0"/>
          </a:p>
        </p:txBody>
      </p:sp>
      <p:sp>
        <p:nvSpPr>
          <p:cNvPr id="3" name="內容版面配置區 2">
            <a:extLst>
              <a:ext uri="{FF2B5EF4-FFF2-40B4-BE49-F238E27FC236}">
                <a16:creationId xmlns:a16="http://schemas.microsoft.com/office/drawing/2014/main" id="{7A4D547E-402B-6F4F-A4E5-58A59E07540B}"/>
              </a:ext>
            </a:extLst>
          </p:cNvPr>
          <p:cNvSpPr>
            <a:spLocks noGrp="1"/>
          </p:cNvSpPr>
          <p:nvPr>
            <p:ph sz="half" idx="2"/>
          </p:nvPr>
        </p:nvSpPr>
        <p:spPr>
          <a:xfrm>
            <a:off x="997096" y="1182406"/>
            <a:ext cx="5563990" cy="392840"/>
          </a:xfrm>
        </p:spPr>
        <p:txBody>
          <a:bodyPr/>
          <a:lstStyle/>
          <a:p>
            <a:r>
              <a:rPr lang="en-US" altLang="zh-TW" dirty="0"/>
              <a:t>n </a:t>
            </a:r>
            <a:r>
              <a:rPr lang="zh-TW" altLang="en-US" dirty="0"/>
              <a:t>天 </a:t>
            </a:r>
            <a:r>
              <a:rPr lang="en-US" altLang="zh-TW" dirty="0"/>
              <a:t>k &gt; 80  , </a:t>
            </a:r>
            <a:r>
              <a:rPr lang="zh-TW" altLang="en-US" dirty="0"/>
              <a:t>技術指標有高檔鈍化的疑慮</a:t>
            </a:r>
          </a:p>
        </p:txBody>
      </p:sp>
      <p:sp>
        <p:nvSpPr>
          <p:cNvPr id="4" name="內容版面配置區 2">
            <a:extLst>
              <a:ext uri="{FF2B5EF4-FFF2-40B4-BE49-F238E27FC236}">
                <a16:creationId xmlns:a16="http://schemas.microsoft.com/office/drawing/2014/main" id="{AFC8527C-F880-D54C-A3B3-656E60BBCFB2}"/>
              </a:ext>
            </a:extLst>
          </p:cNvPr>
          <p:cNvSpPr txBox="1">
            <a:spLocks/>
          </p:cNvSpPr>
          <p:nvPr/>
        </p:nvSpPr>
        <p:spPr>
          <a:xfrm>
            <a:off x="1027804" y="1791979"/>
            <a:ext cx="5563990" cy="392840"/>
          </a:xfrm>
          <a:prstGeom prst="rect">
            <a:avLst/>
          </a:prstGeom>
          <a:noFill/>
          <a:ln w="9525">
            <a:noFill/>
            <a:miter lim="800000"/>
            <a:headEnd/>
            <a:tailEnd/>
          </a:ln>
        </p:spPr>
        <p:txBody>
          <a:bodyPr lIns="0" tIns="64800" rIns="46800" bIns="64800"/>
          <a:lstStyle>
            <a:lvl1pPr marL="257175" indent="-257175" algn="l" defTabSz="611835" rtl="0" eaLnBrk="1" fontAlgn="base" hangingPunct="1">
              <a:lnSpc>
                <a:spcPct val="100000"/>
              </a:lnSpc>
              <a:spcBef>
                <a:spcPts val="150"/>
              </a:spcBef>
              <a:spcAft>
                <a:spcPts val="150"/>
              </a:spcAft>
              <a:buClr>
                <a:srgbClr val="CC3300"/>
              </a:buClr>
              <a:buSzPct val="90000"/>
              <a:buFont typeface="Wingdings" panose="05000000000000000000" pitchFamily="2" charset="2"/>
              <a:buChar char="n"/>
              <a:tabLst/>
              <a:defRPr kumimoji="1" lang="en-US" sz="1500" baseline="0" dirty="0" smtClean="0">
                <a:solidFill>
                  <a:schemeClr val="tx1"/>
                </a:solidFill>
                <a:latin typeface="+mn-lt"/>
                <a:ea typeface="+mn-ea"/>
                <a:cs typeface="+mn-cs"/>
              </a:defRPr>
            </a:lvl1pPr>
            <a:lvl2pPr marL="469800" indent="-21600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648000" indent="-16200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8235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9990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kern="0" dirty="0"/>
              <a:t>n </a:t>
            </a:r>
            <a:r>
              <a:rPr lang="zh-TW" altLang="en-US" sz="2000" kern="0" dirty="0"/>
              <a:t>天 </a:t>
            </a:r>
            <a:r>
              <a:rPr lang="en" altLang="zh-TW" sz="2000" kern="0" dirty="0"/>
              <a:t>k &lt; 20  , </a:t>
            </a:r>
            <a:r>
              <a:rPr lang="zh-TW" altLang="en-US" sz="2000" kern="0" dirty="0"/>
              <a:t>技術指標有低檔鈍化的疑慮</a:t>
            </a:r>
          </a:p>
        </p:txBody>
      </p:sp>
      <p:sp>
        <p:nvSpPr>
          <p:cNvPr id="5" name="內容版面配置區 2">
            <a:extLst>
              <a:ext uri="{FF2B5EF4-FFF2-40B4-BE49-F238E27FC236}">
                <a16:creationId xmlns:a16="http://schemas.microsoft.com/office/drawing/2014/main" id="{19310119-5739-6A45-9BDE-9AF7757D1CB4}"/>
              </a:ext>
            </a:extLst>
          </p:cNvPr>
          <p:cNvSpPr txBox="1">
            <a:spLocks/>
          </p:cNvSpPr>
          <p:nvPr/>
        </p:nvSpPr>
        <p:spPr>
          <a:xfrm>
            <a:off x="1027804" y="5955698"/>
            <a:ext cx="6338324" cy="392840"/>
          </a:xfrm>
          <a:prstGeom prst="rect">
            <a:avLst/>
          </a:prstGeom>
          <a:noFill/>
          <a:ln w="9525">
            <a:noFill/>
            <a:miter lim="800000"/>
            <a:headEnd/>
            <a:tailEnd/>
          </a:ln>
        </p:spPr>
        <p:txBody>
          <a:bodyPr lIns="0" tIns="64800" rIns="46800" bIns="64800"/>
          <a:lstStyle>
            <a:lvl1pPr marL="257175" indent="-257175" algn="l" defTabSz="611835" rtl="0" eaLnBrk="1" fontAlgn="base" hangingPunct="1">
              <a:lnSpc>
                <a:spcPct val="100000"/>
              </a:lnSpc>
              <a:spcBef>
                <a:spcPts val="150"/>
              </a:spcBef>
              <a:spcAft>
                <a:spcPts val="150"/>
              </a:spcAft>
              <a:buClr>
                <a:srgbClr val="CC3300"/>
              </a:buClr>
              <a:buSzPct val="90000"/>
              <a:buFont typeface="Wingdings" panose="05000000000000000000" pitchFamily="2" charset="2"/>
              <a:buChar char="n"/>
              <a:tabLst/>
              <a:defRPr kumimoji="1" lang="en-US" sz="1500" baseline="0" dirty="0" smtClean="0">
                <a:solidFill>
                  <a:schemeClr val="tx1"/>
                </a:solidFill>
                <a:latin typeface="+mn-lt"/>
                <a:ea typeface="+mn-ea"/>
                <a:cs typeface="+mn-cs"/>
              </a:defRPr>
            </a:lvl1pPr>
            <a:lvl2pPr marL="469800" indent="-21600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648000" indent="-16200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8235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9990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zh-TW" altLang="en-US" sz="2000" kern="0" dirty="0"/>
              <a:t>一個月內可能有多次訊號</a:t>
            </a:r>
            <a:r>
              <a:rPr lang="en-US" altLang="zh-TW" sz="2000" kern="0" dirty="0"/>
              <a:t> , </a:t>
            </a:r>
            <a:r>
              <a:rPr lang="zh-TW" altLang="en-US" sz="2000" kern="0" dirty="0"/>
              <a:t>需要擔憂手續費問題</a:t>
            </a:r>
            <a:r>
              <a:rPr lang="en-US" altLang="zh-TW" sz="2000" kern="0" dirty="0"/>
              <a:t> </a:t>
            </a:r>
            <a:endParaRPr lang="zh-TW" altLang="en-US" sz="2000" kern="0" dirty="0"/>
          </a:p>
        </p:txBody>
      </p:sp>
      <p:pic>
        <p:nvPicPr>
          <p:cNvPr id="6" name="圖片 5">
            <a:extLst>
              <a:ext uri="{FF2B5EF4-FFF2-40B4-BE49-F238E27FC236}">
                <a16:creationId xmlns:a16="http://schemas.microsoft.com/office/drawing/2014/main" id="{AF81725E-D922-CB41-9B13-EC941A300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92" y="2411424"/>
            <a:ext cx="7332612" cy="3327541"/>
          </a:xfrm>
          <a:prstGeom prst="rect">
            <a:avLst/>
          </a:prstGeom>
        </p:spPr>
      </p:pic>
    </p:spTree>
    <p:extLst>
      <p:ext uri="{BB962C8B-B14F-4D97-AF65-F5344CB8AC3E}">
        <p14:creationId xmlns:p14="http://schemas.microsoft.com/office/powerpoint/2010/main" val="327413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a:t>
            </a:fld>
            <a:endParaRPr lang="zh-TW" altLang="en-US" dirty="0"/>
          </a:p>
        </p:txBody>
      </p:sp>
      <p:sp>
        <p:nvSpPr>
          <p:cNvPr id="3" name="標題 2"/>
          <p:cNvSpPr>
            <a:spLocks noGrp="1"/>
          </p:cNvSpPr>
          <p:nvPr>
            <p:ph type="title"/>
          </p:nvPr>
        </p:nvSpPr>
        <p:spPr/>
        <p:txBody>
          <a:bodyPr/>
          <a:lstStyle/>
          <a:p>
            <a:r>
              <a:rPr lang="en-US" altLang="zh-TW" dirty="0" smtClean="0"/>
              <a:t>Task Overview</a:t>
            </a:r>
            <a:endParaRPr lang="zh-TW" altLang="en-US" dirty="0"/>
          </a:p>
        </p:txBody>
      </p:sp>
      <p:sp>
        <p:nvSpPr>
          <p:cNvPr id="4" name="矩形 3"/>
          <p:cNvSpPr/>
          <p:nvPr/>
        </p:nvSpPr>
        <p:spPr bwMode="auto">
          <a:xfrm>
            <a:off x="200025" y="1605860"/>
            <a:ext cx="4639976"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600" b="1" dirty="0" smtClean="0">
                <a:latin typeface="Arial" charset="0"/>
              </a:rPr>
              <a:t>Take Over From Predecessor</a:t>
            </a:r>
            <a:endParaRPr kumimoji="0" lang="zh-TW" altLang="en-US" sz="1600" b="1" i="0" u="none" strike="noStrike" cap="none" normalizeH="0" baseline="0" dirty="0" err="1" smtClean="0">
              <a:ln>
                <a:noFill/>
              </a:ln>
              <a:solidFill>
                <a:schemeClr val="tx1"/>
              </a:solidFill>
              <a:effectLst/>
              <a:latin typeface="Arial" charset="0"/>
            </a:endParaRPr>
          </a:p>
        </p:txBody>
      </p:sp>
      <p:sp>
        <p:nvSpPr>
          <p:cNvPr id="26" name="矩形 25"/>
          <p:cNvSpPr/>
          <p:nvPr/>
        </p:nvSpPr>
        <p:spPr bwMode="auto">
          <a:xfrm>
            <a:off x="5065552" y="1605860"/>
            <a:ext cx="4639976"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600" b="1" dirty="0">
                <a:latin typeface="Arial" charset="0"/>
              </a:rPr>
              <a:t>Executed by myself</a:t>
            </a:r>
            <a:endParaRPr lang="zh-TW" altLang="en-US" sz="1600" b="1" dirty="0" err="1">
              <a:latin typeface="Arial" charset="0"/>
            </a:endParaRPr>
          </a:p>
        </p:txBody>
      </p:sp>
      <p:sp>
        <p:nvSpPr>
          <p:cNvPr id="27" name="矩形 26"/>
          <p:cNvSpPr/>
          <p:nvPr/>
        </p:nvSpPr>
        <p:spPr bwMode="auto">
          <a:xfrm>
            <a:off x="0" y="1029796"/>
            <a:ext cx="9905999"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600" b="1" dirty="0" smtClean="0">
                <a:latin typeface="Arial" charset="0"/>
              </a:rPr>
              <a:t>Projects</a:t>
            </a:r>
            <a:endParaRPr kumimoji="0" lang="zh-TW" altLang="en-US" sz="1600" b="1" i="0" u="none" strike="noStrike" cap="none" normalizeH="0" baseline="0" dirty="0" err="1" smtClean="0">
              <a:ln>
                <a:noFill/>
              </a:ln>
              <a:solidFill>
                <a:schemeClr val="tx1"/>
              </a:solidFill>
              <a:effectLst/>
              <a:latin typeface="Arial" charset="0"/>
            </a:endParaRPr>
          </a:p>
        </p:txBody>
      </p:sp>
      <p:sp>
        <p:nvSpPr>
          <p:cNvPr id="14" name="文字方塊 13"/>
          <p:cNvSpPr txBox="1"/>
          <p:nvPr/>
        </p:nvSpPr>
        <p:spPr>
          <a:xfrm>
            <a:off x="200025" y="2276872"/>
            <a:ext cx="4639976" cy="923330"/>
          </a:xfrm>
          <a:prstGeom prst="rect">
            <a:avLst/>
          </a:prstGeom>
          <a:solidFill>
            <a:schemeClr val="bg2">
              <a:lumMod val="85000"/>
            </a:schemeClr>
          </a:solidFill>
        </p:spPr>
        <p:txBody>
          <a:bodyPr wrap="square" rtlCol="0">
            <a:spAutoFit/>
          </a:bodyPr>
          <a:lstStyle/>
          <a:p>
            <a:r>
              <a:rPr lang="en-US" altLang="zh-TW" dirty="0" smtClean="0"/>
              <a:t>There’re two main responsibility, including </a:t>
            </a:r>
            <a:r>
              <a:rPr lang="en-US" altLang="zh-TW" b="1" dirty="0" smtClean="0">
                <a:solidFill>
                  <a:srgbClr val="BC101A"/>
                </a:solidFill>
              </a:rPr>
              <a:t>Weekly Report </a:t>
            </a:r>
            <a:r>
              <a:rPr lang="en-US" altLang="zh-TW" dirty="0" smtClean="0"/>
              <a:t>and </a:t>
            </a:r>
            <a:r>
              <a:rPr lang="en-US" altLang="zh-TW" b="1" dirty="0">
                <a:solidFill>
                  <a:srgbClr val="BC101A"/>
                </a:solidFill>
              </a:rPr>
              <a:t>Code modification </a:t>
            </a:r>
            <a:r>
              <a:rPr lang="en-US" altLang="zh-TW" dirty="0" smtClean="0"/>
              <a:t>to resolve circumstances that result in Errors.</a:t>
            </a:r>
          </a:p>
        </p:txBody>
      </p:sp>
      <p:sp>
        <p:nvSpPr>
          <p:cNvPr id="28" name="文字方塊 27"/>
          <p:cNvSpPr txBox="1"/>
          <p:nvPr/>
        </p:nvSpPr>
        <p:spPr>
          <a:xfrm>
            <a:off x="5074564" y="2276872"/>
            <a:ext cx="4639976" cy="923330"/>
          </a:xfrm>
          <a:prstGeom prst="rect">
            <a:avLst/>
          </a:prstGeom>
          <a:solidFill>
            <a:schemeClr val="bg2">
              <a:lumMod val="85000"/>
            </a:schemeClr>
          </a:solidFill>
        </p:spPr>
        <p:txBody>
          <a:bodyPr wrap="square" rtlCol="0">
            <a:spAutoFit/>
          </a:bodyPr>
          <a:lstStyle/>
          <a:p>
            <a:r>
              <a:rPr lang="en-US" altLang="zh-TW" dirty="0" smtClean="0"/>
              <a:t>Utilizing some technical, such as </a:t>
            </a:r>
            <a:r>
              <a:rPr lang="en-US" altLang="zh-TW" b="1" dirty="0">
                <a:solidFill>
                  <a:srgbClr val="BC101A"/>
                </a:solidFill>
              </a:rPr>
              <a:t>Selenium</a:t>
            </a:r>
            <a:r>
              <a:rPr lang="en-US" altLang="zh-TW" dirty="0" smtClean="0"/>
              <a:t>, </a:t>
            </a:r>
            <a:r>
              <a:rPr lang="en-US" altLang="zh-TW" b="1" dirty="0">
                <a:solidFill>
                  <a:srgbClr val="BC101A"/>
                </a:solidFill>
              </a:rPr>
              <a:t>Requests</a:t>
            </a:r>
            <a:r>
              <a:rPr lang="en-US" altLang="zh-TW" dirty="0" smtClean="0"/>
              <a:t> and </a:t>
            </a:r>
            <a:r>
              <a:rPr lang="en-US" altLang="zh-TW" b="1" dirty="0">
                <a:solidFill>
                  <a:srgbClr val="BC101A"/>
                </a:solidFill>
              </a:rPr>
              <a:t>Visualization</a:t>
            </a:r>
            <a:r>
              <a:rPr lang="en-US" altLang="zh-TW" dirty="0" smtClean="0"/>
              <a:t> to</a:t>
            </a:r>
            <a:r>
              <a:rPr lang="zh-TW" altLang="en-US" dirty="0" smtClean="0"/>
              <a:t> </a:t>
            </a:r>
            <a:r>
              <a:rPr lang="en-US" altLang="zh-TW" dirty="0" smtClean="0"/>
              <a:t>complete tasks assigned by colleagues or supervisor.</a:t>
            </a:r>
          </a:p>
        </p:txBody>
      </p:sp>
      <p:sp>
        <p:nvSpPr>
          <p:cNvPr id="30" name="文字方塊 29"/>
          <p:cNvSpPr txBox="1"/>
          <p:nvPr/>
        </p:nvSpPr>
        <p:spPr>
          <a:xfrm>
            <a:off x="200025" y="3429000"/>
            <a:ext cx="4639976" cy="2308324"/>
          </a:xfrm>
          <a:prstGeom prst="rect">
            <a:avLst/>
          </a:prstGeom>
          <a:noFill/>
        </p:spPr>
        <p:txBody>
          <a:bodyPr wrap="square" rtlCol="0">
            <a:spAutoFit/>
          </a:bodyPr>
          <a:lstStyle/>
          <a:p>
            <a:pPr marL="342900" indent="-342900">
              <a:buAutoNum type="arabicPeriod"/>
            </a:pPr>
            <a:r>
              <a:rPr lang="en-US" altLang="zh-TW" sz="1600" dirty="0" smtClean="0"/>
              <a:t>C&amp;I Sales Report: Besides Weekly Report, I need to revise Code according to others’ requests, such as converting MMF of Account AUM to NMMF and programming to save our time.</a:t>
            </a:r>
          </a:p>
          <a:p>
            <a:pPr marL="342900" indent="-342900">
              <a:buAutoNum type="arabicPeriod"/>
            </a:pPr>
            <a:endParaRPr lang="en-US" altLang="zh-TW" sz="1600" dirty="0" smtClean="0"/>
          </a:p>
          <a:p>
            <a:pPr marL="342900" indent="-342900">
              <a:buAutoNum type="arabicPeriod"/>
            </a:pPr>
            <a:r>
              <a:rPr lang="en-US" altLang="zh-TW" sz="1600" dirty="0" smtClean="0"/>
              <a:t>Ins </a:t>
            </a:r>
            <a:r>
              <a:rPr lang="zh-TW" altLang="en-US" sz="1600" dirty="0" smtClean="0"/>
              <a:t>客戶歸戶</a:t>
            </a:r>
            <a:r>
              <a:rPr lang="en-US" altLang="zh-TW" sz="1600" dirty="0" smtClean="0"/>
              <a:t>: Update this project Monthly and fix the code while detecting some unreasonable phenomenon or results.</a:t>
            </a:r>
          </a:p>
        </p:txBody>
      </p:sp>
    </p:spTree>
    <p:extLst>
      <p:ext uri="{BB962C8B-B14F-4D97-AF65-F5344CB8AC3E}">
        <p14:creationId xmlns:p14="http://schemas.microsoft.com/office/powerpoint/2010/main" val="27861882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41D87-1FE3-4142-9C71-ADD2C1B4E74A}"/>
              </a:ext>
            </a:extLst>
          </p:cNvPr>
          <p:cNvSpPr>
            <a:spLocks noGrp="1"/>
          </p:cNvSpPr>
          <p:nvPr>
            <p:ph type="title"/>
          </p:nvPr>
        </p:nvSpPr>
        <p:spPr>
          <a:xfrm>
            <a:off x="1057906" y="80901"/>
            <a:ext cx="7997323" cy="720000"/>
          </a:xfrm>
        </p:spPr>
        <p:txBody>
          <a:bodyPr/>
          <a:lstStyle/>
          <a:p>
            <a:pPr algn="ctr"/>
            <a:r>
              <a:rPr kumimoji="1" lang="en-US" altLang="zh-TW" sz="1800" dirty="0"/>
              <a:t>Data Difference Between </a:t>
            </a:r>
            <a:br>
              <a:rPr kumimoji="1" lang="en-US" altLang="zh-TW" sz="1800" dirty="0"/>
            </a:br>
            <a:r>
              <a:rPr kumimoji="1" lang="en-US" altLang="zh-TW" sz="1800" dirty="0"/>
              <a:t>Active Management Fund And Exchange Traded Fund</a:t>
            </a:r>
            <a:endParaRPr kumimoji="1" lang="zh-TW" altLang="en-US" sz="1800" dirty="0"/>
          </a:p>
        </p:txBody>
      </p:sp>
      <p:graphicFrame>
        <p:nvGraphicFramePr>
          <p:cNvPr id="4" name="物件 3">
            <a:extLst>
              <a:ext uri="{FF2B5EF4-FFF2-40B4-BE49-F238E27FC236}">
                <a16:creationId xmlns:a16="http://schemas.microsoft.com/office/drawing/2014/main" id="{47BAFB91-93E1-BB41-8DCC-B3194699E185}"/>
              </a:ext>
            </a:extLst>
          </p:cNvPr>
          <p:cNvGraphicFramePr>
            <a:graphicFrameLocks noChangeAspect="1"/>
          </p:cNvGraphicFramePr>
          <p:nvPr>
            <p:extLst/>
          </p:nvPr>
        </p:nvGraphicFramePr>
        <p:xfrm>
          <a:off x="691451" y="1674587"/>
          <a:ext cx="3792221" cy="4154714"/>
        </p:xfrm>
        <a:graphic>
          <a:graphicData uri="http://schemas.openxmlformats.org/presentationml/2006/ole">
            <mc:AlternateContent xmlns:mc="http://schemas.openxmlformats.org/markup-compatibility/2006">
              <mc:Choice xmlns:v="urn:schemas-microsoft-com:vml" Requires="v">
                <p:oleObj spid="_x0000_s7202" name="工作表" r:id="rId3" imgW="6121400" imgH="3568700" progId="Excel.Sheet.12">
                  <p:embed/>
                </p:oleObj>
              </mc:Choice>
              <mc:Fallback>
                <p:oleObj name="工作表" r:id="rId3" imgW="6121400" imgH="3568700" progId="Excel.Sheet.12">
                  <p:embed/>
                  <p:pic>
                    <p:nvPicPr>
                      <p:cNvPr id="4" name="物件 3">
                        <a:extLst>
                          <a:ext uri="{FF2B5EF4-FFF2-40B4-BE49-F238E27FC236}">
                            <a16:creationId xmlns:a16="http://schemas.microsoft.com/office/drawing/2014/main" id="{47BAFB91-93E1-BB41-8DCC-B3194699E185}"/>
                          </a:ext>
                        </a:extLst>
                      </p:cNvPr>
                      <p:cNvPicPr/>
                      <p:nvPr/>
                    </p:nvPicPr>
                    <p:blipFill>
                      <a:blip r:embed="rId4"/>
                      <a:stretch>
                        <a:fillRect/>
                      </a:stretch>
                    </p:blipFill>
                    <p:spPr>
                      <a:xfrm>
                        <a:off x="691451" y="1674587"/>
                        <a:ext cx="3792221" cy="4154714"/>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93E9BDC8-4845-F64D-A129-C4E17CAAEC64}"/>
              </a:ext>
            </a:extLst>
          </p:cNvPr>
          <p:cNvGraphicFramePr>
            <a:graphicFrameLocks noChangeAspect="1"/>
          </p:cNvGraphicFramePr>
          <p:nvPr>
            <p:extLst>
              <p:ext uri="{D42A27DB-BD31-4B8C-83A1-F6EECF244321}">
                <p14:modId xmlns:p14="http://schemas.microsoft.com/office/powerpoint/2010/main" val="928847934"/>
              </p:ext>
            </p:extLst>
          </p:nvPr>
        </p:nvGraphicFramePr>
        <p:xfrm>
          <a:off x="5056567" y="1696415"/>
          <a:ext cx="4157981" cy="4154714"/>
        </p:xfrm>
        <a:graphic>
          <a:graphicData uri="http://schemas.openxmlformats.org/presentationml/2006/ole">
            <mc:AlternateContent xmlns:mc="http://schemas.openxmlformats.org/markup-compatibility/2006">
              <mc:Choice xmlns:v="urn:schemas-microsoft-com:vml" Requires="v">
                <p:oleObj spid="_x0000_s7203" name="工作表" r:id="rId5" imgW="2235200" imgH="3035300" progId="Excel.Sheet.12">
                  <p:embed/>
                </p:oleObj>
              </mc:Choice>
              <mc:Fallback>
                <p:oleObj name="工作表" r:id="rId5" imgW="2235200" imgH="3035300" progId="Excel.Sheet.12">
                  <p:embed/>
                  <p:pic>
                    <p:nvPicPr>
                      <p:cNvPr id="5" name="物件 4">
                        <a:extLst>
                          <a:ext uri="{FF2B5EF4-FFF2-40B4-BE49-F238E27FC236}">
                            <a16:creationId xmlns:a16="http://schemas.microsoft.com/office/drawing/2014/main" id="{93E9BDC8-4845-F64D-A129-C4E17CAAEC64}"/>
                          </a:ext>
                        </a:extLst>
                      </p:cNvPr>
                      <p:cNvPicPr/>
                      <p:nvPr/>
                    </p:nvPicPr>
                    <p:blipFill>
                      <a:blip r:embed="rId6"/>
                      <a:stretch>
                        <a:fillRect/>
                      </a:stretch>
                    </p:blipFill>
                    <p:spPr>
                      <a:xfrm>
                        <a:off x="5056567" y="1696415"/>
                        <a:ext cx="4157981" cy="4154714"/>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51B1DF9D-A085-EB45-9AA9-5F2D930B2BB5}"/>
              </a:ext>
            </a:extLst>
          </p:cNvPr>
          <p:cNvSpPr/>
          <p:nvPr/>
        </p:nvSpPr>
        <p:spPr>
          <a:xfrm>
            <a:off x="1296149" y="1285966"/>
            <a:ext cx="2582823" cy="369332"/>
          </a:xfrm>
          <a:prstGeom prst="rect">
            <a:avLst/>
          </a:prstGeom>
        </p:spPr>
        <p:txBody>
          <a:bodyPr wrap="none">
            <a:spAutoFit/>
          </a:bodyPr>
          <a:lstStyle/>
          <a:p>
            <a:r>
              <a:rPr lang="en-US" altLang="zh-TW" dirty="0"/>
              <a:t>Exchange Traded Fund</a:t>
            </a:r>
            <a:endParaRPr lang="zh-TW" altLang="en-US" dirty="0"/>
          </a:p>
        </p:txBody>
      </p:sp>
      <p:sp>
        <p:nvSpPr>
          <p:cNvPr id="7" name="矩形 6">
            <a:extLst>
              <a:ext uri="{FF2B5EF4-FFF2-40B4-BE49-F238E27FC236}">
                <a16:creationId xmlns:a16="http://schemas.microsoft.com/office/drawing/2014/main" id="{F1A34414-B6D9-874E-98FC-6F4839784842}"/>
              </a:ext>
            </a:extLst>
          </p:cNvPr>
          <p:cNvSpPr/>
          <p:nvPr/>
        </p:nvSpPr>
        <p:spPr>
          <a:xfrm>
            <a:off x="6254547" y="1224398"/>
            <a:ext cx="1762021" cy="369332"/>
          </a:xfrm>
          <a:prstGeom prst="rect">
            <a:avLst/>
          </a:prstGeom>
        </p:spPr>
        <p:txBody>
          <a:bodyPr wrap="none">
            <a:spAutoFit/>
          </a:bodyPr>
          <a:lstStyle/>
          <a:p>
            <a:r>
              <a:rPr lang="en-US" altLang="zh-TW" dirty="0"/>
              <a:t>Nomura‘s Fund</a:t>
            </a:r>
            <a:endParaRPr lang="zh-TW" altLang="en-US" dirty="0"/>
          </a:p>
        </p:txBody>
      </p:sp>
    </p:spTree>
    <p:extLst>
      <p:ext uri="{BB962C8B-B14F-4D97-AF65-F5344CB8AC3E}">
        <p14:creationId xmlns:p14="http://schemas.microsoft.com/office/powerpoint/2010/main" val="1629880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B7A17F-7D52-DA43-AFB9-8CB2C5F49E83}"/>
              </a:ext>
            </a:extLst>
          </p:cNvPr>
          <p:cNvSpPr>
            <a:spLocks noGrp="1"/>
          </p:cNvSpPr>
          <p:nvPr>
            <p:ph type="title"/>
          </p:nvPr>
        </p:nvSpPr>
        <p:spPr/>
        <p:txBody>
          <a:bodyPr/>
          <a:lstStyle/>
          <a:p>
            <a:pPr algn="ctr"/>
            <a:r>
              <a:rPr kumimoji="1" lang="en-US" altLang="zh-TW" dirty="0"/>
              <a:t>Mapping Equation to Nomura’s Fund</a:t>
            </a:r>
            <a:endParaRPr kumimoji="1" lang="zh-TW" altLang="en-US" dirty="0"/>
          </a:p>
        </p:txBody>
      </p:sp>
      <p:sp>
        <p:nvSpPr>
          <p:cNvPr id="7" name="矩形 6">
            <a:extLst>
              <a:ext uri="{FF2B5EF4-FFF2-40B4-BE49-F238E27FC236}">
                <a16:creationId xmlns:a16="http://schemas.microsoft.com/office/drawing/2014/main" id="{CBA06FBA-F99E-E74C-94CF-08ADFF6986E3}"/>
              </a:ext>
            </a:extLst>
          </p:cNvPr>
          <p:cNvSpPr/>
          <p:nvPr/>
        </p:nvSpPr>
        <p:spPr>
          <a:xfrm>
            <a:off x="2346390" y="2247700"/>
            <a:ext cx="4921927" cy="400110"/>
          </a:xfrm>
          <a:prstGeom prst="rect">
            <a:avLst/>
          </a:prstGeom>
        </p:spPr>
        <p:txBody>
          <a:bodyPr wrap="square">
            <a:spAutoFit/>
          </a:bodyPr>
          <a:lstStyle/>
          <a:p>
            <a:r>
              <a:rPr lang="en" altLang="zh-TW" sz="2000" kern="0" dirty="0"/>
              <a:t>1. Proxy RSV For </a:t>
            </a:r>
            <a:r>
              <a:rPr lang="zh-TW" altLang="en-US" sz="2000" kern="0" dirty="0"/>
              <a:t>最近</a:t>
            </a:r>
            <a:r>
              <a:rPr lang="en-US" altLang="zh-TW" sz="2000" kern="0" dirty="0"/>
              <a:t>n</a:t>
            </a:r>
            <a:r>
              <a:rPr lang="zh-TW" altLang="en-US" sz="2000" kern="0" dirty="0"/>
              <a:t>天的最高</a:t>
            </a:r>
            <a:r>
              <a:rPr lang="en-US" altLang="zh-TW" sz="2000" kern="0" dirty="0"/>
              <a:t>(</a:t>
            </a:r>
            <a:r>
              <a:rPr lang="zh-TW" altLang="en-US" sz="2000" kern="0" dirty="0"/>
              <a:t>低</a:t>
            </a:r>
            <a:r>
              <a:rPr lang="en-US" altLang="zh-TW" sz="2000" kern="0" dirty="0"/>
              <a:t>)</a:t>
            </a:r>
            <a:r>
              <a:rPr lang="zh-TW" altLang="en-US" sz="2000" kern="0" dirty="0"/>
              <a:t>價</a:t>
            </a:r>
            <a:endParaRPr lang="zh-TW" altLang="en-US" sz="1600" kern="0" dirty="0"/>
          </a:p>
        </p:txBody>
      </p:sp>
      <p:sp>
        <p:nvSpPr>
          <p:cNvPr id="9" name="矩形 8">
            <a:extLst>
              <a:ext uri="{FF2B5EF4-FFF2-40B4-BE49-F238E27FC236}">
                <a16:creationId xmlns:a16="http://schemas.microsoft.com/office/drawing/2014/main" id="{706C5AD1-E439-BD47-A5CA-BDC62C521A44}"/>
              </a:ext>
            </a:extLst>
          </p:cNvPr>
          <p:cNvSpPr/>
          <p:nvPr/>
        </p:nvSpPr>
        <p:spPr>
          <a:xfrm>
            <a:off x="972666" y="5852854"/>
            <a:ext cx="3087519" cy="461665"/>
          </a:xfrm>
          <a:prstGeom prst="rect">
            <a:avLst/>
          </a:prstGeom>
        </p:spPr>
        <p:txBody>
          <a:bodyPr wrap="square">
            <a:spAutoFit/>
          </a:bodyPr>
          <a:lstStyle/>
          <a:p>
            <a:pPr marL="342900" indent="-342900">
              <a:buFont typeface="Arial" panose="020B0604020202020204" pitchFamily="34" charset="0"/>
              <a:buChar char="•"/>
            </a:pPr>
            <a:r>
              <a:rPr lang="zh-TW" altLang="en-US" sz="2400" dirty="0"/>
              <a:t> 基金的</a:t>
            </a:r>
            <a:r>
              <a:rPr lang="en-US" altLang="zh-TW" sz="2400" dirty="0"/>
              <a:t> K , D , J </a:t>
            </a:r>
            <a:endParaRPr lang="zh-TW" altLang="en-US" sz="2400"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4BC42EA-6C0D-6F45-A0AE-3090B7B12AE1}"/>
                  </a:ext>
                </a:extLst>
              </p:cNvPr>
              <p:cNvSpPr/>
              <p:nvPr/>
            </p:nvSpPr>
            <p:spPr>
              <a:xfrm>
                <a:off x="910692" y="1109221"/>
                <a:ext cx="8291755" cy="640816"/>
              </a:xfrm>
              <a:prstGeom prst="rect">
                <a:avLst/>
              </a:prstGeom>
            </p:spPr>
            <p:txBody>
              <a:bodyPr wrap="square">
                <a:spAutoFit/>
              </a:bodyPr>
              <a:lstStyle/>
              <a:p>
                <a:pPr marL="285750" indent="-285750">
                  <a:buFont typeface="Arial" panose="020B0604020202020204" pitchFamily="34" charset="0"/>
                  <a:buChar char="•"/>
                </a:pPr>
                <a:r>
                  <a:rPr lang="zh-TW" altLang="en-US" dirty="0"/>
                  <a:t>原本 </a:t>
                </a:r>
                <a:r>
                  <a:rPr lang="en-US" altLang="zh-TW" dirty="0"/>
                  <a:t>RSV =</a:t>
                </a:r>
                <a:r>
                  <a:rPr lang="zh-TW" altLang="en-US" dirty="0"/>
                  <a:t> </a:t>
                </a:r>
                <a:r>
                  <a:rPr lang="en-US" altLang="zh-TW" dirty="0"/>
                  <a:t>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 </m:t>
                        </m:r>
                        <m:r>
                          <a:rPr lang="zh-TW" altLang="en-US" i="1">
                            <a:latin typeface="Cambria Math" panose="02040503050406030204" pitchFamily="18" charset="0"/>
                          </a:rPr>
                          <m:t>收盤價</m:t>
                        </m:r>
                        <m:r>
                          <a:rPr lang="en-US" altLang="zh-TW" i="1">
                            <a:latin typeface="Cambria Math" panose="02040503050406030204" pitchFamily="18" charset="0"/>
                          </a:rPr>
                          <m:t> −  </m:t>
                        </m:r>
                        <m:r>
                          <a:rPr lang="zh-TW" altLang="en-US" i="1">
                            <a:latin typeface="Cambria Math" panose="02040503050406030204" pitchFamily="18" charset="0"/>
                          </a:rPr>
                          <m:t>最近</m:t>
                        </m:r>
                        <m:r>
                          <a:rPr lang="en-US" altLang="zh-TW" i="1">
                            <a:latin typeface="Cambria Math" panose="02040503050406030204" pitchFamily="18" charset="0"/>
                          </a:rPr>
                          <m:t> </m:t>
                        </m:r>
                        <m:r>
                          <a:rPr lang="en-US" altLang="zh-TW" i="1">
                            <a:latin typeface="Cambria Math" panose="02040503050406030204" pitchFamily="18" charset="0"/>
                          </a:rPr>
                          <m:t>𝑛</m:t>
                        </m:r>
                        <m:r>
                          <a:rPr lang="en-US" altLang="zh-TW" i="1">
                            <a:latin typeface="Cambria Math" panose="02040503050406030204" pitchFamily="18" charset="0"/>
                          </a:rPr>
                          <m:t> </m:t>
                        </m:r>
                        <m:r>
                          <a:rPr lang="zh-TW" altLang="en-US" i="1">
                            <a:latin typeface="Cambria Math" panose="02040503050406030204" pitchFamily="18" charset="0"/>
                          </a:rPr>
                          <m:t>天的最低價</m:t>
                        </m:r>
                        <m:r>
                          <a:rPr lang="en-US" altLang="zh-TW" i="1">
                            <a:latin typeface="Cambria Math" panose="02040503050406030204" pitchFamily="18" charset="0"/>
                          </a:rPr>
                          <m:t> ) </m:t>
                        </m:r>
                      </m:num>
                      <m:den>
                        <m:r>
                          <a:rPr lang="zh-TW" altLang="en-US" i="1">
                            <a:latin typeface="Cambria Math" panose="02040503050406030204" pitchFamily="18" charset="0"/>
                          </a:rPr>
                          <m:t>（最近</m:t>
                        </m:r>
                        <m:r>
                          <a:rPr lang="en-US" altLang="zh-TW" i="1">
                            <a:latin typeface="Cambria Math" panose="02040503050406030204" pitchFamily="18" charset="0"/>
                          </a:rPr>
                          <m:t> </m:t>
                        </m:r>
                        <m:r>
                          <a:rPr lang="en-US" altLang="zh-TW" i="1">
                            <a:latin typeface="Cambria Math" panose="02040503050406030204" pitchFamily="18" charset="0"/>
                          </a:rPr>
                          <m:t>𝑛</m:t>
                        </m:r>
                        <m:r>
                          <a:rPr lang="en-US" altLang="zh-TW" i="1">
                            <a:latin typeface="Cambria Math" panose="02040503050406030204" pitchFamily="18" charset="0"/>
                          </a:rPr>
                          <m:t> </m:t>
                        </m:r>
                        <m:r>
                          <a:rPr lang="zh-TW" altLang="en-US" i="1">
                            <a:latin typeface="Cambria Math" panose="02040503050406030204" pitchFamily="18" charset="0"/>
                          </a:rPr>
                          <m:t>天的最高價</m:t>
                        </m:r>
                        <m:r>
                          <a:rPr lang="zh-TW" altLang="en-US" i="1">
                            <a:latin typeface="Cambria Math" panose="02040503050406030204" pitchFamily="18" charset="0"/>
                          </a:rPr>
                          <m:t> − </m:t>
                        </m:r>
                        <m:r>
                          <a:rPr lang="zh-TW" altLang="en-US" i="1">
                            <a:latin typeface="Cambria Math" panose="02040503050406030204" pitchFamily="18" charset="0"/>
                          </a:rPr>
                          <m:t>最近</m:t>
                        </m:r>
                        <m:r>
                          <a:rPr lang="en-US" altLang="zh-TW" i="1">
                            <a:latin typeface="Cambria Math" panose="02040503050406030204" pitchFamily="18" charset="0"/>
                          </a:rPr>
                          <m:t>𝑛</m:t>
                        </m:r>
                        <m:r>
                          <a:rPr lang="zh-TW" altLang="en-US" i="1">
                            <a:latin typeface="Cambria Math" panose="02040503050406030204" pitchFamily="18" charset="0"/>
                          </a:rPr>
                          <m:t>天的最低價）</m:t>
                        </m:r>
                      </m:den>
                    </m:f>
                    <m:r>
                      <a:rPr lang="en-US" altLang="zh-TW" i="1">
                        <a:latin typeface="Cambria Math" panose="02040503050406030204" pitchFamily="18" charset="0"/>
                      </a:rPr>
                      <m:t> ∗100</m:t>
                    </m:r>
                  </m:oMath>
                </a14:m>
                <a:endParaRPr lang="zh-TW" altLang="en-US" dirty="0"/>
              </a:p>
            </p:txBody>
          </p:sp>
        </mc:Choice>
        <mc:Fallback xmlns="">
          <p:sp>
            <p:nvSpPr>
              <p:cNvPr id="11" name="矩形 10">
                <a:extLst>
                  <a:ext uri="{FF2B5EF4-FFF2-40B4-BE49-F238E27FC236}">
                    <a16:creationId xmlns:a16="http://schemas.microsoft.com/office/drawing/2014/main" id="{14BC42EA-6C0D-6F45-A0AE-3090B7B12AE1}"/>
                  </a:ext>
                </a:extLst>
              </p:cNvPr>
              <p:cNvSpPr>
                <a:spLocks noRot="1" noChangeAspect="1" noMove="1" noResize="1" noEditPoints="1" noAdjustHandles="1" noChangeArrowheads="1" noChangeShapeType="1" noTextEdit="1"/>
              </p:cNvSpPr>
              <p:nvPr/>
            </p:nvSpPr>
            <p:spPr>
              <a:xfrm>
                <a:off x="910692" y="1109221"/>
                <a:ext cx="8291755" cy="640816"/>
              </a:xfrm>
              <a:prstGeom prst="rect">
                <a:avLst/>
              </a:prstGeom>
              <a:blipFill>
                <a:blip r:embed="rId2"/>
                <a:stretch>
                  <a:fillRect l="-441"/>
                </a:stretch>
              </a:blipFill>
            </p:spPr>
            <p:txBody>
              <a:bodyPr/>
              <a:lstStyle/>
              <a:p>
                <a:r>
                  <a:rPr lang="zh-TW" altLang="en-US">
                    <a:noFill/>
                  </a:rPr>
                  <a:t> </a:t>
                </a:r>
              </a:p>
            </p:txBody>
          </p:sp>
        </mc:Fallback>
      </mc:AlternateContent>
      <p:sp>
        <p:nvSpPr>
          <p:cNvPr id="12" name="向下箭號 11">
            <a:extLst>
              <a:ext uri="{FF2B5EF4-FFF2-40B4-BE49-F238E27FC236}">
                <a16:creationId xmlns:a16="http://schemas.microsoft.com/office/drawing/2014/main" id="{5A5EB90E-4E54-6946-87A8-A9B5833E962C}"/>
              </a:ext>
            </a:extLst>
          </p:cNvPr>
          <p:cNvSpPr/>
          <p:nvPr/>
        </p:nvSpPr>
        <p:spPr bwMode="auto">
          <a:xfrm>
            <a:off x="1314177" y="2187539"/>
            <a:ext cx="468630" cy="1214918"/>
          </a:xfrm>
          <a:prstGeom prst="down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3" name="矩形 12">
            <a:extLst>
              <a:ext uri="{FF2B5EF4-FFF2-40B4-BE49-F238E27FC236}">
                <a16:creationId xmlns:a16="http://schemas.microsoft.com/office/drawing/2014/main" id="{DD4F3C18-0C83-7D40-9CAC-4FD9F3348047}"/>
              </a:ext>
            </a:extLst>
          </p:cNvPr>
          <p:cNvSpPr/>
          <p:nvPr/>
        </p:nvSpPr>
        <p:spPr>
          <a:xfrm>
            <a:off x="2346390" y="2885257"/>
            <a:ext cx="6831255" cy="400110"/>
          </a:xfrm>
          <a:prstGeom prst="rect">
            <a:avLst/>
          </a:prstGeom>
        </p:spPr>
        <p:txBody>
          <a:bodyPr wrap="square">
            <a:spAutoFit/>
          </a:bodyPr>
          <a:lstStyle/>
          <a:p>
            <a:r>
              <a:rPr lang="en" altLang="zh-TW" sz="2000" kern="0" dirty="0"/>
              <a:t>2. </a:t>
            </a:r>
            <a:r>
              <a:rPr lang="zh-TW" altLang="en-US" sz="2000" kern="0" dirty="0"/>
              <a:t>因為基金沒有</a:t>
            </a:r>
            <a:r>
              <a:rPr lang="en-US" altLang="zh-TW" sz="2000" kern="0" dirty="0"/>
              <a:t> High , Low , </a:t>
            </a:r>
            <a:r>
              <a:rPr lang="zh-TW" altLang="en-US" sz="2000" kern="0" dirty="0"/>
              <a:t>所以只能用淨值資料去代替</a:t>
            </a:r>
            <a:endParaRPr lang="zh-TW" altLang="en-US" sz="1600" kern="0" dirty="0"/>
          </a:p>
        </p:txBody>
      </p:sp>
      <p:sp>
        <p:nvSpPr>
          <p:cNvPr id="14" name="向下箭號 13">
            <a:extLst>
              <a:ext uri="{FF2B5EF4-FFF2-40B4-BE49-F238E27FC236}">
                <a16:creationId xmlns:a16="http://schemas.microsoft.com/office/drawing/2014/main" id="{62489AD9-35EA-084F-B035-326BFAD1BCAA}"/>
              </a:ext>
            </a:extLst>
          </p:cNvPr>
          <p:cNvSpPr/>
          <p:nvPr/>
        </p:nvSpPr>
        <p:spPr bwMode="auto">
          <a:xfrm>
            <a:off x="1314177" y="4442421"/>
            <a:ext cx="468630" cy="1214918"/>
          </a:xfrm>
          <a:prstGeom prst="down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5C492C3-DB39-5240-8157-267FD99D1921}"/>
                  </a:ext>
                </a:extLst>
              </p:cNvPr>
              <p:cNvSpPr/>
              <p:nvPr/>
            </p:nvSpPr>
            <p:spPr>
              <a:xfrm>
                <a:off x="910693" y="3628830"/>
                <a:ext cx="9060080" cy="701795"/>
              </a:xfrm>
              <a:prstGeom prst="rect">
                <a:avLst/>
              </a:prstGeom>
            </p:spPr>
            <p:txBody>
              <a:bodyPr wrap="square">
                <a:spAutoFit/>
              </a:bodyPr>
              <a:lstStyle/>
              <a:p>
                <a:pPr marL="285750" indent="-285750">
                  <a:buFont typeface="Arial" panose="020B0604020202020204" pitchFamily="34" charset="0"/>
                  <a:buChar char="•"/>
                </a:pPr>
                <a:r>
                  <a:rPr lang="zh-TW" altLang="en-US" sz="2000" dirty="0"/>
                  <a:t>基金 </a:t>
                </a:r>
                <a:r>
                  <a:rPr lang="en-US" altLang="zh-TW" sz="2000" dirty="0"/>
                  <a:t>RSV =</a:t>
                </a:r>
                <a:r>
                  <a:rPr lang="zh-TW" altLang="en-US" sz="2000" dirty="0"/>
                  <a:t> </a:t>
                </a:r>
                <a:r>
                  <a:rPr lang="en-US" altLang="zh-TW" sz="2000" dirty="0"/>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 </m:t>
                        </m:r>
                        <m:r>
                          <a:rPr lang="zh-TW" altLang="en-US" sz="2000" i="1">
                            <a:latin typeface="Cambria Math" panose="02040503050406030204" pitchFamily="18" charset="0"/>
                          </a:rPr>
                          <m:t>目前淨值</m:t>
                        </m:r>
                        <m:r>
                          <a:rPr lang="en-US" altLang="zh-TW" sz="2000" i="1">
                            <a:latin typeface="Cambria Math" panose="02040503050406030204" pitchFamily="18" charset="0"/>
                          </a:rPr>
                          <m:t> −  </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 </m:t>
                        </m:r>
                        <m:r>
                          <a:rPr lang="en-US" altLang="zh-TW" sz="2000" i="1">
                            <a:solidFill>
                              <a:srgbClr val="C00000"/>
                            </a:solidFill>
                            <a:latin typeface="Cambria Math" panose="02040503050406030204" pitchFamily="18" charset="0"/>
                          </a:rPr>
                          <m:t>𝑛</m:t>
                        </m:r>
                        <m:r>
                          <a:rPr lang="en-US" altLang="zh-TW" sz="2000" i="1">
                            <a:solidFill>
                              <a:srgbClr val="C00000"/>
                            </a:solidFill>
                            <a:latin typeface="Cambria Math" panose="02040503050406030204" pitchFamily="18" charset="0"/>
                          </a:rPr>
                          <m:t> </m:t>
                        </m:r>
                        <m:r>
                          <a:rPr lang="zh-TW" altLang="en-US" sz="2000" i="1">
                            <a:solidFill>
                              <a:srgbClr val="C00000"/>
                            </a:solidFill>
                            <a:latin typeface="Cambria Math" panose="02040503050406030204" pitchFamily="18" charset="0"/>
                          </a:rPr>
                          <m:t>天淨值的最低價</m:t>
                        </m:r>
                        <m:r>
                          <a:rPr lang="en-US" altLang="zh-TW" sz="2000" i="1">
                            <a:solidFill>
                              <a:srgbClr val="C00000"/>
                            </a:solidFill>
                            <a:latin typeface="Cambria Math" panose="02040503050406030204" pitchFamily="18" charset="0"/>
                          </a:rPr>
                          <m:t> </m:t>
                        </m:r>
                        <m:r>
                          <a:rPr lang="en-US" altLang="zh-TW" sz="2000" i="1">
                            <a:latin typeface="Cambria Math" panose="02040503050406030204" pitchFamily="18" charset="0"/>
                          </a:rPr>
                          <m:t>) </m:t>
                        </m:r>
                      </m:num>
                      <m:den>
                        <m:r>
                          <a:rPr lang="zh-TW" altLang="en-US" sz="2000" i="1">
                            <a:latin typeface="Cambria Math" panose="02040503050406030204" pitchFamily="18" charset="0"/>
                          </a:rPr>
                          <m:t>（</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 </m:t>
                        </m:r>
                        <m:r>
                          <a:rPr lang="en-US" altLang="zh-TW" sz="2000" i="1">
                            <a:solidFill>
                              <a:srgbClr val="C00000"/>
                            </a:solidFill>
                            <a:latin typeface="Cambria Math" panose="02040503050406030204" pitchFamily="18" charset="0"/>
                          </a:rPr>
                          <m:t>𝑛</m:t>
                        </m:r>
                        <m:r>
                          <a:rPr lang="en-US" altLang="zh-TW" sz="2000" i="1">
                            <a:solidFill>
                              <a:srgbClr val="C00000"/>
                            </a:solidFill>
                            <a:latin typeface="Cambria Math" panose="02040503050406030204" pitchFamily="18" charset="0"/>
                          </a:rPr>
                          <m:t> </m:t>
                        </m:r>
                        <m:r>
                          <a:rPr lang="zh-TW" altLang="en-US" sz="2000" i="1">
                            <a:solidFill>
                              <a:srgbClr val="C00000"/>
                            </a:solidFill>
                            <a:latin typeface="Cambria Math" panose="02040503050406030204" pitchFamily="18" charset="0"/>
                          </a:rPr>
                          <m:t>天淨值的最高價</m:t>
                        </m:r>
                        <m:r>
                          <a:rPr lang="zh-TW" altLang="en-US" sz="2000" i="1">
                            <a:solidFill>
                              <a:srgbClr val="C00000"/>
                            </a:solidFill>
                            <a:latin typeface="Cambria Math" panose="02040503050406030204" pitchFamily="18" charset="0"/>
                          </a:rPr>
                          <m:t> − </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𝑛</m:t>
                        </m:r>
                        <m:r>
                          <a:rPr lang="zh-TW" altLang="en-US" sz="2000" i="1">
                            <a:solidFill>
                              <a:srgbClr val="C00000"/>
                            </a:solidFill>
                            <a:latin typeface="Cambria Math" panose="02040503050406030204" pitchFamily="18" charset="0"/>
                          </a:rPr>
                          <m:t>天淨值的最低價</m:t>
                        </m:r>
                        <m:r>
                          <a:rPr lang="zh-TW" altLang="en-US" sz="2000" i="1">
                            <a:latin typeface="Cambria Math" panose="02040503050406030204" pitchFamily="18" charset="0"/>
                          </a:rPr>
                          <m:t>）</m:t>
                        </m:r>
                      </m:den>
                    </m:f>
                    <m:r>
                      <a:rPr lang="en-US" altLang="zh-TW" sz="2000" i="1">
                        <a:latin typeface="Cambria Math" panose="02040503050406030204" pitchFamily="18" charset="0"/>
                      </a:rPr>
                      <m:t> ∗100</m:t>
                    </m:r>
                  </m:oMath>
                </a14:m>
                <a:endParaRPr lang="zh-TW" altLang="en-US" sz="2400" dirty="0"/>
              </a:p>
            </p:txBody>
          </p:sp>
        </mc:Choice>
        <mc:Fallback xmlns="">
          <p:sp>
            <p:nvSpPr>
              <p:cNvPr id="15" name="矩形 14">
                <a:extLst>
                  <a:ext uri="{FF2B5EF4-FFF2-40B4-BE49-F238E27FC236}">
                    <a16:creationId xmlns:a16="http://schemas.microsoft.com/office/drawing/2014/main" id="{D5C492C3-DB39-5240-8157-267FD99D1921}"/>
                  </a:ext>
                </a:extLst>
              </p:cNvPr>
              <p:cNvSpPr>
                <a:spLocks noRot="1" noChangeAspect="1" noMove="1" noResize="1" noEditPoints="1" noAdjustHandles="1" noChangeArrowheads="1" noChangeShapeType="1" noTextEdit="1"/>
              </p:cNvSpPr>
              <p:nvPr/>
            </p:nvSpPr>
            <p:spPr>
              <a:xfrm>
                <a:off x="910693" y="3628830"/>
                <a:ext cx="9060080" cy="701795"/>
              </a:xfrm>
              <a:prstGeom prst="rect">
                <a:avLst/>
              </a:prstGeom>
              <a:blipFill>
                <a:blip r:embed="rId3"/>
                <a:stretch>
                  <a:fillRect l="-605"/>
                </a:stretch>
              </a:blipFill>
            </p:spPr>
            <p:txBody>
              <a:bodyPr/>
              <a:lstStyle/>
              <a:p>
                <a:r>
                  <a:rPr lang="zh-TW" altLang="en-US">
                    <a:noFill/>
                  </a:rPr>
                  <a:t> </a:t>
                </a:r>
              </a:p>
            </p:txBody>
          </p:sp>
        </mc:Fallback>
      </mc:AlternateContent>
      <p:sp>
        <p:nvSpPr>
          <p:cNvPr id="16" name="左大括弧 15">
            <a:extLst>
              <a:ext uri="{FF2B5EF4-FFF2-40B4-BE49-F238E27FC236}">
                <a16:creationId xmlns:a16="http://schemas.microsoft.com/office/drawing/2014/main" id="{686842DA-C7D0-D84A-BC85-0D64780EEB4C}"/>
              </a:ext>
            </a:extLst>
          </p:cNvPr>
          <p:cNvSpPr/>
          <p:nvPr/>
        </p:nvSpPr>
        <p:spPr bwMode="auto">
          <a:xfrm>
            <a:off x="2039983" y="2247700"/>
            <a:ext cx="306407" cy="1094596"/>
          </a:xfrm>
          <a:prstGeom prst="leftBrace">
            <a:avLst>
              <a:gd name="adj1" fmla="val 79209"/>
              <a:gd name="adj2" fmla="val 50000"/>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zh-TW" altLang="en-US"/>
          </a:p>
        </p:txBody>
      </p:sp>
    </p:spTree>
    <p:extLst>
      <p:ext uri="{BB962C8B-B14F-4D97-AF65-F5344CB8AC3E}">
        <p14:creationId xmlns:p14="http://schemas.microsoft.com/office/powerpoint/2010/main" val="33904737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01DC25-226F-5041-9A42-734380767FEE}"/>
              </a:ext>
            </a:extLst>
          </p:cNvPr>
          <p:cNvSpPr>
            <a:spLocks noGrp="1"/>
          </p:cNvSpPr>
          <p:nvPr>
            <p:ph type="title"/>
          </p:nvPr>
        </p:nvSpPr>
        <p:spPr/>
        <p:txBody>
          <a:bodyPr/>
          <a:lstStyle/>
          <a:p>
            <a:pPr algn="ctr"/>
            <a:r>
              <a:rPr lang="en-US" altLang="zh-TW" dirty="0"/>
              <a:t>Example :</a:t>
            </a:r>
            <a:r>
              <a:rPr lang="zh-TW" altLang="en-US" dirty="0"/>
              <a:t> 野村優質</a:t>
            </a:r>
            <a:endParaRPr kumimoji="1" lang="zh-TW" altLang="en-US" dirty="0"/>
          </a:p>
        </p:txBody>
      </p:sp>
      <p:pic>
        <p:nvPicPr>
          <p:cNvPr id="4" name="圖片 3">
            <a:extLst>
              <a:ext uri="{FF2B5EF4-FFF2-40B4-BE49-F238E27FC236}">
                <a16:creationId xmlns:a16="http://schemas.microsoft.com/office/drawing/2014/main" id="{CDA7D238-5FC3-6C47-833B-673704574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96" y="947854"/>
            <a:ext cx="9054790" cy="5910146"/>
          </a:xfrm>
          <a:prstGeom prst="rect">
            <a:avLst/>
          </a:prstGeom>
        </p:spPr>
      </p:pic>
    </p:spTree>
    <p:extLst>
      <p:ext uri="{BB962C8B-B14F-4D97-AF65-F5344CB8AC3E}">
        <p14:creationId xmlns:p14="http://schemas.microsoft.com/office/powerpoint/2010/main" val="791955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D8DB2-1D27-9443-82EF-5741AB1DB1BE}"/>
              </a:ext>
            </a:extLst>
          </p:cNvPr>
          <p:cNvSpPr>
            <a:spLocks noGrp="1"/>
          </p:cNvSpPr>
          <p:nvPr>
            <p:ph type="title"/>
          </p:nvPr>
        </p:nvSpPr>
        <p:spPr>
          <a:xfrm>
            <a:off x="3771491" y="0"/>
            <a:ext cx="2909949" cy="720000"/>
          </a:xfrm>
        </p:spPr>
        <p:txBody>
          <a:bodyPr/>
          <a:lstStyle/>
          <a:p>
            <a:pPr algn="ctr"/>
            <a:r>
              <a:rPr lang="en-US" altLang="zh-TW" dirty="0"/>
              <a:t>Example :</a:t>
            </a:r>
            <a:r>
              <a:rPr lang="zh-TW" altLang="en-US" dirty="0"/>
              <a:t> 野村優質</a:t>
            </a:r>
            <a:endParaRPr kumimoji="1" lang="zh-TW" altLang="en-US" dirty="0"/>
          </a:p>
        </p:txBody>
      </p:sp>
      <p:pic>
        <p:nvPicPr>
          <p:cNvPr id="10" name="圖片 9">
            <a:extLst>
              <a:ext uri="{FF2B5EF4-FFF2-40B4-BE49-F238E27FC236}">
                <a16:creationId xmlns:a16="http://schemas.microsoft.com/office/drawing/2014/main" id="{15D19FA6-2632-8343-856F-5790D006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39" y="837033"/>
            <a:ext cx="9054790" cy="5565295"/>
          </a:xfrm>
          <a:prstGeom prst="rect">
            <a:avLst/>
          </a:prstGeom>
        </p:spPr>
      </p:pic>
      <p:sp>
        <p:nvSpPr>
          <p:cNvPr id="14" name="甜甜圈 13">
            <a:extLst>
              <a:ext uri="{FF2B5EF4-FFF2-40B4-BE49-F238E27FC236}">
                <a16:creationId xmlns:a16="http://schemas.microsoft.com/office/drawing/2014/main" id="{E9FA4820-0718-AC45-AB20-2723D6D23BD1}"/>
              </a:ext>
            </a:extLst>
          </p:cNvPr>
          <p:cNvSpPr/>
          <p:nvPr/>
        </p:nvSpPr>
        <p:spPr bwMode="auto">
          <a:xfrm>
            <a:off x="2178991" y="2844323"/>
            <a:ext cx="446886" cy="48926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16" name="甜甜圈 15">
            <a:extLst>
              <a:ext uri="{FF2B5EF4-FFF2-40B4-BE49-F238E27FC236}">
                <a16:creationId xmlns:a16="http://schemas.microsoft.com/office/drawing/2014/main" id="{0F63FEAA-2FAA-8D4F-A4D5-4E56C60E8E7C}"/>
              </a:ext>
            </a:extLst>
          </p:cNvPr>
          <p:cNvSpPr/>
          <p:nvPr/>
        </p:nvSpPr>
        <p:spPr bwMode="auto">
          <a:xfrm>
            <a:off x="2187393" y="5183569"/>
            <a:ext cx="446886" cy="439780"/>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17" name="直線接點 16">
            <a:extLst>
              <a:ext uri="{FF2B5EF4-FFF2-40B4-BE49-F238E27FC236}">
                <a16:creationId xmlns:a16="http://schemas.microsoft.com/office/drawing/2014/main" id="{5CF0E15B-F3A3-9F44-BF97-1A843852193D}"/>
              </a:ext>
            </a:extLst>
          </p:cNvPr>
          <p:cNvCxnSpPr>
            <a:cxnSpLocks/>
            <a:stCxn id="16" idx="0"/>
            <a:endCxn id="14" idx="4"/>
          </p:cNvCxnSpPr>
          <p:nvPr/>
        </p:nvCxnSpPr>
        <p:spPr bwMode="auto">
          <a:xfrm flipH="1" flipV="1">
            <a:off x="2402434" y="3333589"/>
            <a:ext cx="8402" cy="1849980"/>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30" name="甜甜圈 29">
            <a:extLst>
              <a:ext uri="{FF2B5EF4-FFF2-40B4-BE49-F238E27FC236}">
                <a16:creationId xmlns:a16="http://schemas.microsoft.com/office/drawing/2014/main" id="{A7386908-9124-7A49-A918-52BE5EEABBE2}"/>
              </a:ext>
            </a:extLst>
          </p:cNvPr>
          <p:cNvSpPr/>
          <p:nvPr/>
        </p:nvSpPr>
        <p:spPr bwMode="auto">
          <a:xfrm>
            <a:off x="2826815" y="1927457"/>
            <a:ext cx="396979" cy="431876"/>
          </a:xfrm>
          <a:prstGeom prst="donut">
            <a:avLst>
              <a:gd name="adj" fmla="val 11994"/>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31" name="甜甜圈 30">
            <a:extLst>
              <a:ext uri="{FF2B5EF4-FFF2-40B4-BE49-F238E27FC236}">
                <a16:creationId xmlns:a16="http://schemas.microsoft.com/office/drawing/2014/main" id="{F47E08A5-601D-044D-8BF8-FD696885CEFE}"/>
              </a:ext>
            </a:extLst>
          </p:cNvPr>
          <p:cNvSpPr/>
          <p:nvPr/>
        </p:nvSpPr>
        <p:spPr bwMode="auto">
          <a:xfrm>
            <a:off x="2850482" y="4693657"/>
            <a:ext cx="349644" cy="43187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32" name="直線接點 31">
            <a:extLst>
              <a:ext uri="{FF2B5EF4-FFF2-40B4-BE49-F238E27FC236}">
                <a16:creationId xmlns:a16="http://schemas.microsoft.com/office/drawing/2014/main" id="{92228B9F-1A0E-0B49-BA18-5097916FC673}"/>
              </a:ext>
            </a:extLst>
          </p:cNvPr>
          <p:cNvCxnSpPr>
            <a:cxnSpLocks/>
            <a:stCxn id="31" idx="0"/>
            <a:endCxn id="30" idx="4"/>
          </p:cNvCxnSpPr>
          <p:nvPr/>
        </p:nvCxnSpPr>
        <p:spPr bwMode="auto">
          <a:xfrm flipV="1">
            <a:off x="3025304" y="2359333"/>
            <a:ext cx="0" cy="2334324"/>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41" name="甜甜圈 40">
            <a:extLst>
              <a:ext uri="{FF2B5EF4-FFF2-40B4-BE49-F238E27FC236}">
                <a16:creationId xmlns:a16="http://schemas.microsoft.com/office/drawing/2014/main" id="{9F9586BA-1119-F644-A85C-2793BC5D92C5}"/>
              </a:ext>
            </a:extLst>
          </p:cNvPr>
          <p:cNvSpPr/>
          <p:nvPr/>
        </p:nvSpPr>
        <p:spPr bwMode="auto">
          <a:xfrm>
            <a:off x="3778253" y="5143378"/>
            <a:ext cx="362449" cy="439780"/>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42" name="直線接點 41">
            <a:extLst>
              <a:ext uri="{FF2B5EF4-FFF2-40B4-BE49-F238E27FC236}">
                <a16:creationId xmlns:a16="http://schemas.microsoft.com/office/drawing/2014/main" id="{5712C3D3-37A1-7242-B9FA-B04A434F1F82}"/>
              </a:ext>
            </a:extLst>
          </p:cNvPr>
          <p:cNvCxnSpPr>
            <a:cxnSpLocks/>
            <a:endCxn id="44" idx="4"/>
          </p:cNvCxnSpPr>
          <p:nvPr/>
        </p:nvCxnSpPr>
        <p:spPr bwMode="auto">
          <a:xfrm flipH="1" flipV="1">
            <a:off x="3931542" y="3150913"/>
            <a:ext cx="22266" cy="1992466"/>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44" name="甜甜圈 43">
            <a:extLst>
              <a:ext uri="{FF2B5EF4-FFF2-40B4-BE49-F238E27FC236}">
                <a16:creationId xmlns:a16="http://schemas.microsoft.com/office/drawing/2014/main" id="{DAA0B518-DE92-4D4C-A074-AFDCA2C88143}"/>
              </a:ext>
            </a:extLst>
          </p:cNvPr>
          <p:cNvSpPr/>
          <p:nvPr/>
        </p:nvSpPr>
        <p:spPr bwMode="auto">
          <a:xfrm>
            <a:off x="3722383" y="2682563"/>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54" name="甜甜圈 53">
            <a:extLst>
              <a:ext uri="{FF2B5EF4-FFF2-40B4-BE49-F238E27FC236}">
                <a16:creationId xmlns:a16="http://schemas.microsoft.com/office/drawing/2014/main" id="{A0BC34C8-15FF-5749-B0AE-46847980DB88}"/>
              </a:ext>
            </a:extLst>
          </p:cNvPr>
          <p:cNvSpPr/>
          <p:nvPr/>
        </p:nvSpPr>
        <p:spPr bwMode="auto">
          <a:xfrm>
            <a:off x="8187355" y="5143379"/>
            <a:ext cx="498572"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55" name="直線接點 54">
            <a:extLst>
              <a:ext uri="{FF2B5EF4-FFF2-40B4-BE49-F238E27FC236}">
                <a16:creationId xmlns:a16="http://schemas.microsoft.com/office/drawing/2014/main" id="{02481787-2919-A44C-9AA7-EF1D6B1EDDE3}"/>
              </a:ext>
            </a:extLst>
          </p:cNvPr>
          <p:cNvCxnSpPr>
            <a:cxnSpLocks/>
            <a:stCxn id="54" idx="0"/>
            <a:endCxn id="56" idx="4"/>
          </p:cNvCxnSpPr>
          <p:nvPr/>
        </p:nvCxnSpPr>
        <p:spPr bwMode="auto">
          <a:xfrm flipV="1">
            <a:off x="8436641" y="2792796"/>
            <a:ext cx="0" cy="2350583"/>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56" name="甜甜圈 55">
            <a:extLst>
              <a:ext uri="{FF2B5EF4-FFF2-40B4-BE49-F238E27FC236}">
                <a16:creationId xmlns:a16="http://schemas.microsoft.com/office/drawing/2014/main" id="{777F4E6E-C4A2-AE46-97A4-9DF8B517E87B}"/>
              </a:ext>
            </a:extLst>
          </p:cNvPr>
          <p:cNvSpPr/>
          <p:nvPr/>
        </p:nvSpPr>
        <p:spPr bwMode="auto">
          <a:xfrm>
            <a:off x="8227482" y="2324445"/>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76" name="甜甜圈 75">
            <a:extLst>
              <a:ext uri="{FF2B5EF4-FFF2-40B4-BE49-F238E27FC236}">
                <a16:creationId xmlns:a16="http://schemas.microsoft.com/office/drawing/2014/main" id="{28E784A9-6A16-F340-A1E3-2029466FF4E4}"/>
              </a:ext>
            </a:extLst>
          </p:cNvPr>
          <p:cNvSpPr/>
          <p:nvPr/>
        </p:nvSpPr>
        <p:spPr bwMode="auto">
          <a:xfrm>
            <a:off x="5004414" y="4534301"/>
            <a:ext cx="478204" cy="43187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77" name="直線接點 76">
            <a:extLst>
              <a:ext uri="{FF2B5EF4-FFF2-40B4-BE49-F238E27FC236}">
                <a16:creationId xmlns:a16="http://schemas.microsoft.com/office/drawing/2014/main" id="{3777D322-622F-5048-9D15-47F2B53EE763}"/>
              </a:ext>
            </a:extLst>
          </p:cNvPr>
          <p:cNvCxnSpPr>
            <a:cxnSpLocks/>
            <a:stCxn id="76" idx="0"/>
            <a:endCxn id="78" idx="4"/>
          </p:cNvCxnSpPr>
          <p:nvPr/>
        </p:nvCxnSpPr>
        <p:spPr bwMode="auto">
          <a:xfrm flipV="1">
            <a:off x="5243516" y="2529169"/>
            <a:ext cx="0" cy="2005133"/>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78" name="甜甜圈 77">
            <a:extLst>
              <a:ext uri="{FF2B5EF4-FFF2-40B4-BE49-F238E27FC236}">
                <a16:creationId xmlns:a16="http://schemas.microsoft.com/office/drawing/2014/main" id="{CBC856B0-44E3-194E-A13D-E8E02826532E}"/>
              </a:ext>
            </a:extLst>
          </p:cNvPr>
          <p:cNvSpPr/>
          <p:nvPr/>
        </p:nvSpPr>
        <p:spPr bwMode="auto">
          <a:xfrm>
            <a:off x="5034357" y="2060818"/>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89" name="文字方塊 88">
            <a:extLst>
              <a:ext uri="{FF2B5EF4-FFF2-40B4-BE49-F238E27FC236}">
                <a16:creationId xmlns:a16="http://schemas.microsoft.com/office/drawing/2014/main" id="{FD407A9E-BC21-724C-9650-04690092AC32}"/>
              </a:ext>
            </a:extLst>
          </p:cNvPr>
          <p:cNvSpPr txBox="1"/>
          <p:nvPr/>
        </p:nvSpPr>
        <p:spPr>
          <a:xfrm>
            <a:off x="1505361" y="5476551"/>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sp>
        <p:nvSpPr>
          <p:cNvPr id="90" name="文字方塊 89">
            <a:extLst>
              <a:ext uri="{FF2B5EF4-FFF2-40B4-BE49-F238E27FC236}">
                <a16:creationId xmlns:a16="http://schemas.microsoft.com/office/drawing/2014/main" id="{1F295EC4-C778-C84C-B7A2-845C5755E4DE}"/>
              </a:ext>
            </a:extLst>
          </p:cNvPr>
          <p:cNvSpPr txBox="1"/>
          <p:nvPr/>
        </p:nvSpPr>
        <p:spPr>
          <a:xfrm>
            <a:off x="3101506" y="4383158"/>
            <a:ext cx="628765" cy="369332"/>
          </a:xfrm>
          <a:prstGeom prst="rect">
            <a:avLst/>
          </a:prstGeom>
          <a:noFill/>
        </p:spPr>
        <p:txBody>
          <a:bodyPr wrap="square" rtlCol="0">
            <a:spAutoFit/>
          </a:bodyPr>
          <a:lstStyle/>
          <a:p>
            <a:r>
              <a:rPr kumimoji="1" lang="en-US" altLang="zh-TW" dirty="0">
                <a:solidFill>
                  <a:srgbClr val="FF0000"/>
                </a:solidFill>
              </a:rPr>
              <a:t>Sell</a:t>
            </a:r>
            <a:endParaRPr kumimoji="1" lang="zh-TW" altLang="en-US" dirty="0">
              <a:solidFill>
                <a:srgbClr val="FF0000"/>
              </a:solidFill>
            </a:endParaRPr>
          </a:p>
        </p:txBody>
      </p:sp>
      <p:sp>
        <p:nvSpPr>
          <p:cNvPr id="91" name="文字方塊 90">
            <a:extLst>
              <a:ext uri="{FF2B5EF4-FFF2-40B4-BE49-F238E27FC236}">
                <a16:creationId xmlns:a16="http://schemas.microsoft.com/office/drawing/2014/main" id="{70FF0BE4-73A4-7A41-A9C9-E332C76A2956}"/>
              </a:ext>
            </a:extLst>
          </p:cNvPr>
          <p:cNvSpPr txBox="1"/>
          <p:nvPr/>
        </p:nvSpPr>
        <p:spPr>
          <a:xfrm>
            <a:off x="3366195" y="5496782"/>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sp>
        <p:nvSpPr>
          <p:cNvPr id="94" name="文字方塊 93">
            <a:extLst>
              <a:ext uri="{FF2B5EF4-FFF2-40B4-BE49-F238E27FC236}">
                <a16:creationId xmlns:a16="http://schemas.microsoft.com/office/drawing/2014/main" id="{AF53E470-C0B5-C443-960B-D2E87C16F98A}"/>
              </a:ext>
            </a:extLst>
          </p:cNvPr>
          <p:cNvSpPr txBox="1"/>
          <p:nvPr/>
        </p:nvSpPr>
        <p:spPr>
          <a:xfrm>
            <a:off x="4536353" y="4534301"/>
            <a:ext cx="628765" cy="369332"/>
          </a:xfrm>
          <a:prstGeom prst="rect">
            <a:avLst/>
          </a:prstGeom>
          <a:noFill/>
        </p:spPr>
        <p:txBody>
          <a:bodyPr wrap="square" rtlCol="0">
            <a:spAutoFit/>
          </a:bodyPr>
          <a:lstStyle/>
          <a:p>
            <a:r>
              <a:rPr kumimoji="1" lang="en-US" altLang="zh-TW" dirty="0">
                <a:solidFill>
                  <a:srgbClr val="FF0000"/>
                </a:solidFill>
              </a:rPr>
              <a:t>Sell</a:t>
            </a:r>
            <a:endParaRPr kumimoji="1" lang="zh-TW" altLang="en-US" dirty="0">
              <a:solidFill>
                <a:srgbClr val="FF0000"/>
              </a:solidFill>
            </a:endParaRPr>
          </a:p>
        </p:txBody>
      </p:sp>
      <p:sp>
        <p:nvSpPr>
          <p:cNvPr id="95" name="文字方塊 94">
            <a:extLst>
              <a:ext uri="{FF2B5EF4-FFF2-40B4-BE49-F238E27FC236}">
                <a16:creationId xmlns:a16="http://schemas.microsoft.com/office/drawing/2014/main" id="{F2081686-56BE-EA45-B28E-7AEC454FC3FC}"/>
              </a:ext>
            </a:extLst>
          </p:cNvPr>
          <p:cNvSpPr txBox="1"/>
          <p:nvPr/>
        </p:nvSpPr>
        <p:spPr>
          <a:xfrm>
            <a:off x="7727010" y="5451751"/>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cxnSp>
        <p:nvCxnSpPr>
          <p:cNvPr id="98" name="直線箭頭接點 97">
            <a:extLst>
              <a:ext uri="{FF2B5EF4-FFF2-40B4-BE49-F238E27FC236}">
                <a16:creationId xmlns:a16="http://schemas.microsoft.com/office/drawing/2014/main" id="{C1E4FFCE-D73F-C749-AC2B-83CAD0B03232}"/>
              </a:ext>
            </a:extLst>
          </p:cNvPr>
          <p:cNvCxnSpPr>
            <a:cxnSpLocks/>
          </p:cNvCxnSpPr>
          <p:nvPr/>
        </p:nvCxnSpPr>
        <p:spPr bwMode="auto">
          <a:xfrm flipV="1">
            <a:off x="5723390" y="6561595"/>
            <a:ext cx="3446061" cy="19050"/>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01" name="直線箭頭接點 100">
            <a:extLst>
              <a:ext uri="{FF2B5EF4-FFF2-40B4-BE49-F238E27FC236}">
                <a16:creationId xmlns:a16="http://schemas.microsoft.com/office/drawing/2014/main" id="{0237E0AC-B7C7-314B-9539-9B262D6D4052}"/>
              </a:ext>
            </a:extLst>
          </p:cNvPr>
          <p:cNvCxnSpPr>
            <a:cxnSpLocks/>
          </p:cNvCxnSpPr>
          <p:nvPr/>
        </p:nvCxnSpPr>
        <p:spPr bwMode="auto">
          <a:xfrm flipH="1" flipV="1">
            <a:off x="525182" y="6542545"/>
            <a:ext cx="3217886" cy="19050"/>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DE5AA37F-7AE8-AF44-A7D8-CB7E71D16B6B}"/>
              </a:ext>
            </a:extLst>
          </p:cNvPr>
          <p:cNvSpPr/>
          <p:nvPr/>
        </p:nvSpPr>
        <p:spPr>
          <a:xfrm>
            <a:off x="3699883" y="6395979"/>
            <a:ext cx="2114681" cy="369332"/>
          </a:xfrm>
          <a:prstGeom prst="rect">
            <a:avLst/>
          </a:prstGeom>
        </p:spPr>
        <p:txBody>
          <a:bodyPr wrap="none">
            <a:spAutoFit/>
          </a:bodyPr>
          <a:lstStyle/>
          <a:p>
            <a:r>
              <a:rPr lang="en-US" altLang="zh-TW" dirty="0"/>
              <a:t>2021/07 ~ 2021/10</a:t>
            </a:r>
            <a:endParaRPr lang="zh-TW" altLang="en-US" dirty="0"/>
          </a:p>
        </p:txBody>
      </p:sp>
    </p:spTree>
    <p:extLst>
      <p:ext uri="{BB962C8B-B14F-4D97-AF65-F5344CB8AC3E}">
        <p14:creationId xmlns:p14="http://schemas.microsoft.com/office/powerpoint/2010/main" val="11102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000" dirty="0" smtClean="0"/>
              <a:t>Performance Compare During  : </a:t>
            </a:r>
            <a:r>
              <a:rPr lang="en-US" altLang="zh-TW" sz="2000" dirty="0"/>
              <a:t>2020/01</a:t>
            </a:r>
            <a:r>
              <a:rPr lang="zh-TW" altLang="en-US" sz="2000" dirty="0"/>
              <a:t> </a:t>
            </a:r>
            <a:r>
              <a:rPr lang="en-US" altLang="zh-TW" sz="2000" dirty="0"/>
              <a:t>~</a:t>
            </a:r>
            <a:r>
              <a:rPr lang="zh-TW" altLang="en-US" sz="2000" dirty="0"/>
              <a:t> </a:t>
            </a:r>
            <a:r>
              <a:rPr lang="en-US" altLang="zh-TW" sz="2000" dirty="0"/>
              <a:t>2020/06</a:t>
            </a:r>
            <a:r>
              <a:rPr lang="en-US" altLang="zh-TW" sz="2000" dirty="0" smtClean="0"/>
              <a:t> </a:t>
            </a:r>
            <a:endParaRPr lang="zh-TW"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3097523911"/>
              </p:ext>
            </p:extLst>
          </p:nvPr>
        </p:nvGraphicFramePr>
        <p:xfrm>
          <a:off x="457613" y="5157192"/>
          <a:ext cx="8979347" cy="1457026"/>
        </p:xfrm>
        <a:graphic>
          <a:graphicData uri="http://schemas.openxmlformats.org/drawingml/2006/table">
            <a:tbl>
              <a:tblPr>
                <a:tableStyleId>{5C22544A-7EE6-4342-B048-85BDC9FD1C3A}</a:tableStyleId>
              </a:tblPr>
              <a:tblGrid>
                <a:gridCol w="763010">
                  <a:extLst>
                    <a:ext uri="{9D8B030D-6E8A-4147-A177-3AD203B41FA5}">
                      <a16:colId xmlns:a16="http://schemas.microsoft.com/office/drawing/2014/main" val="3574371179"/>
                    </a:ext>
                  </a:extLst>
                </a:gridCol>
                <a:gridCol w="1227055">
                  <a:extLst>
                    <a:ext uri="{9D8B030D-6E8A-4147-A177-3AD203B41FA5}">
                      <a16:colId xmlns:a16="http://schemas.microsoft.com/office/drawing/2014/main" val="4058996743"/>
                    </a:ext>
                  </a:extLst>
                </a:gridCol>
                <a:gridCol w="1027178">
                  <a:extLst>
                    <a:ext uri="{9D8B030D-6E8A-4147-A177-3AD203B41FA5}">
                      <a16:colId xmlns:a16="http://schemas.microsoft.com/office/drawing/2014/main" val="3268546596"/>
                    </a:ext>
                  </a:extLst>
                </a:gridCol>
                <a:gridCol w="1063432">
                  <a:extLst>
                    <a:ext uri="{9D8B030D-6E8A-4147-A177-3AD203B41FA5}">
                      <a16:colId xmlns:a16="http://schemas.microsoft.com/office/drawing/2014/main" val="2018908060"/>
                    </a:ext>
                  </a:extLst>
                </a:gridCol>
                <a:gridCol w="809657">
                  <a:extLst>
                    <a:ext uri="{9D8B030D-6E8A-4147-A177-3AD203B41FA5}">
                      <a16:colId xmlns:a16="http://schemas.microsoft.com/office/drawing/2014/main" val="4060680689"/>
                    </a:ext>
                  </a:extLst>
                </a:gridCol>
                <a:gridCol w="1184276">
                  <a:extLst>
                    <a:ext uri="{9D8B030D-6E8A-4147-A177-3AD203B41FA5}">
                      <a16:colId xmlns:a16="http://schemas.microsoft.com/office/drawing/2014/main" val="3375095235"/>
                    </a:ext>
                  </a:extLst>
                </a:gridCol>
                <a:gridCol w="1003009">
                  <a:extLst>
                    <a:ext uri="{9D8B030D-6E8A-4147-A177-3AD203B41FA5}">
                      <a16:colId xmlns:a16="http://schemas.microsoft.com/office/drawing/2014/main" val="2220236949"/>
                    </a:ext>
                  </a:extLst>
                </a:gridCol>
                <a:gridCol w="1087601">
                  <a:extLst>
                    <a:ext uri="{9D8B030D-6E8A-4147-A177-3AD203B41FA5}">
                      <a16:colId xmlns:a16="http://schemas.microsoft.com/office/drawing/2014/main" val="207840195"/>
                    </a:ext>
                  </a:extLst>
                </a:gridCol>
                <a:gridCol w="814129">
                  <a:extLst>
                    <a:ext uri="{9D8B030D-6E8A-4147-A177-3AD203B41FA5}">
                      <a16:colId xmlns:a16="http://schemas.microsoft.com/office/drawing/2014/main" val="1429563159"/>
                    </a:ext>
                  </a:extLst>
                </a:gridCol>
              </a:tblGrid>
              <a:tr h="363678">
                <a:tc>
                  <a:txBody>
                    <a:bodyPr/>
                    <a:lstStyle/>
                    <a:p>
                      <a:pPr algn="ctr" fontAlgn="b"/>
                      <a:endParaRPr lang="zh-TW" altLang="en-US" sz="1000" b="0"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Month Maximum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Drawdown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Maximum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Drawdown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Cumulative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Return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a:t>
                      </a:r>
                      <a:r>
                        <a:rPr lang="zh-TW" altLang="en-US" sz="1000" u="none" strike="noStrike" dirty="0" smtClean="0">
                          <a:solidFill>
                            <a:schemeClr val="bg1"/>
                          </a:solidFill>
                          <a:effectLst/>
                        </a:rPr>
                        <a:t>累積單位 </a:t>
                      </a:r>
                      <a:endParaRPr lang="zh-TW" alt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累積市值</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累積成本</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投資損益</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到期報酬率</a:t>
                      </a:r>
                      <a:endParaRPr lang="zh-TW" alt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495513763"/>
                  </a:ext>
                </a:extLst>
              </a:tr>
              <a:tr h="546674">
                <a:tc>
                  <a:txBody>
                    <a:bodyPr/>
                    <a:lstStyle/>
                    <a:p>
                      <a:pPr algn="ctr" fontAlgn="t"/>
                      <a:r>
                        <a:rPr lang="zh-TW" altLang="en-US" sz="1100" u="none" strike="noStrike" dirty="0">
                          <a:solidFill>
                            <a:schemeClr val="bg1"/>
                          </a:solidFill>
                          <a:effectLst/>
                        </a:rPr>
                        <a:t>定期定額</a:t>
                      </a:r>
                      <a:endParaRPr lang="zh-TW" altLang="en-US" sz="11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altLang="zh-TW" sz="900" u="none" strike="noStrike" dirty="0">
                          <a:effectLst/>
                        </a:rPr>
                        <a:t>18%</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dirty="0">
                          <a:effectLst/>
                        </a:rPr>
                        <a:t>24%</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dirty="0">
                          <a:effectLst/>
                        </a:rPr>
                        <a:t>-3%</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231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19,490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20,000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a:effectLst/>
                        </a:rPr>
                        <a:t>-                 510 </a:t>
                      </a:r>
                      <a:endParaRPr lang="en-US" altLang="zh-TW" sz="900" b="1" i="0" u="none" strike="noStrike">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a:effectLst/>
                        </a:rPr>
                        <a:t>-3%</a:t>
                      </a:r>
                      <a:endParaRPr lang="en-US" altLang="zh-TW" sz="900" b="1" i="0" u="none" strike="noStrike">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086945"/>
                  </a:ext>
                </a:extLst>
              </a:tr>
              <a:tr h="546674">
                <a:tc>
                  <a:txBody>
                    <a:bodyPr/>
                    <a:lstStyle/>
                    <a:p>
                      <a:pPr algn="ctr" fontAlgn="t"/>
                      <a:r>
                        <a:rPr lang="en-US" sz="1100" u="none" strike="noStrike" dirty="0">
                          <a:solidFill>
                            <a:schemeClr val="bg1"/>
                          </a:solidFill>
                          <a:effectLst/>
                        </a:rPr>
                        <a:t>K</a:t>
                      </a:r>
                      <a:r>
                        <a:rPr lang="zh-TW" altLang="en-US" sz="1100" u="none" strike="noStrike" dirty="0">
                          <a:solidFill>
                            <a:schemeClr val="bg1"/>
                          </a:solidFill>
                          <a:effectLst/>
                        </a:rPr>
                        <a:t>值加減</a:t>
                      </a:r>
                      <a:endParaRPr lang="zh-TW" altLang="en-US" sz="11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altLang="zh-TW" sz="900" u="none" strike="noStrike" dirty="0">
                          <a:effectLst/>
                        </a:rPr>
                        <a:t>16%</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233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19,666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20,000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                 334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46366189"/>
                  </a:ext>
                </a:extLst>
              </a:tr>
            </a:tbl>
          </a:graphicData>
        </a:graphic>
      </p:graphicFrame>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1" y="949894"/>
            <a:ext cx="8897111" cy="4035003"/>
          </a:xfrm>
          <a:prstGeom prst="rect">
            <a:avLst/>
          </a:prstGeom>
        </p:spPr>
      </p:pic>
    </p:spTree>
    <p:extLst>
      <p:ext uri="{BB962C8B-B14F-4D97-AF65-F5344CB8AC3E}">
        <p14:creationId xmlns:p14="http://schemas.microsoft.com/office/powerpoint/2010/main" val="808366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88504" y="4005064"/>
            <a:ext cx="7992888" cy="1364456"/>
          </a:xfrm>
        </p:spPr>
        <p:txBody>
          <a:bodyPr/>
          <a:lstStyle/>
          <a:p>
            <a:pPr defTabSz="914400" eaLnBrk="0" hangingPunct="0"/>
            <a:r>
              <a:rPr lang="en-US" altLang="zh-TW" dirty="0" smtClean="0">
                <a:latin typeface="Arial" charset="0"/>
              </a:rPr>
              <a:t>Institution</a:t>
            </a:r>
            <a:r>
              <a:rPr lang="zh-TW" altLang="en-US" dirty="0" smtClean="0">
                <a:latin typeface="Arial" charset="0"/>
              </a:rPr>
              <a:t> </a:t>
            </a:r>
            <a:r>
              <a:rPr lang="en-US" altLang="zh-TW" dirty="0" smtClean="0">
                <a:latin typeface="Arial" charset="0"/>
              </a:rPr>
              <a:t>–</a:t>
            </a:r>
            <a:r>
              <a:rPr lang="zh-TW" altLang="en-US" dirty="0" smtClean="0">
                <a:latin typeface="Arial" charset="0"/>
              </a:rPr>
              <a:t> </a:t>
            </a:r>
            <a:r>
              <a:rPr lang="en-US" altLang="zh-TW" dirty="0"/>
              <a:t>Big </a:t>
            </a:r>
            <a:r>
              <a:rPr lang="en-US" altLang="zh-TW" dirty="0" smtClean="0"/>
              <a:t>EC (Monthly)</a:t>
            </a:r>
            <a:r>
              <a:rPr lang="zh-TW" altLang="en-US" dirty="0" smtClean="0"/>
              <a:t> </a:t>
            </a:r>
            <a:r>
              <a:rPr lang="en-US" altLang="zh-TW" dirty="0" smtClean="0"/>
              <a:t>,</a:t>
            </a:r>
          </a:p>
          <a:p>
            <a:pPr defTabSz="914400" eaLnBrk="0" hangingPunct="0"/>
            <a:r>
              <a:rPr lang="en-US" altLang="zh-TW" dirty="0"/>
              <a:t>	</a:t>
            </a:r>
            <a:r>
              <a:rPr lang="en-US" altLang="zh-TW" dirty="0" smtClean="0"/>
              <a:t>	</a:t>
            </a:r>
            <a:r>
              <a:rPr lang="zh-TW" altLang="en-US" dirty="0" smtClean="0"/>
              <a:t>   基金</a:t>
            </a:r>
            <a:r>
              <a:rPr lang="zh-TW" altLang="en-US" dirty="0"/>
              <a:t>觀測站 </a:t>
            </a:r>
            <a:r>
              <a:rPr lang="en-US" altLang="zh-TW" dirty="0" smtClean="0"/>
              <a:t>Crawler (Monthly),</a:t>
            </a:r>
          </a:p>
          <a:p>
            <a:pPr defTabSz="914400" eaLnBrk="0" hangingPunct="0"/>
            <a:r>
              <a:rPr lang="en-US" altLang="zh-TW" dirty="0"/>
              <a:t>	</a:t>
            </a:r>
            <a:r>
              <a:rPr lang="en-US" altLang="zh-TW" dirty="0" smtClean="0"/>
              <a:t>	   </a:t>
            </a:r>
            <a:r>
              <a:rPr lang="zh-TW" altLang="en-US" dirty="0" smtClean="0"/>
              <a:t>政府基金 </a:t>
            </a:r>
            <a:r>
              <a:rPr lang="en-US" altLang="zh-TW" dirty="0"/>
              <a:t>Pdf </a:t>
            </a:r>
            <a:endParaRPr lang="zh-TW" altLang="en-US" dirty="0"/>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074087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2C90D96F-1D55-4F04-9D7F-0C72F69521CD}" type="slidenum">
              <a:rPr lang="zh-TW" altLang="en-US" smtClean="0"/>
              <a:t>25</a:t>
            </a:fld>
            <a:endParaRPr lang="zh-TW" altLang="en-US"/>
          </a:p>
        </p:txBody>
      </p:sp>
      <p:sp>
        <p:nvSpPr>
          <p:cNvPr id="3" name="標題 2"/>
          <p:cNvSpPr>
            <a:spLocks noGrp="1"/>
          </p:cNvSpPr>
          <p:nvPr>
            <p:ph type="title"/>
          </p:nvPr>
        </p:nvSpPr>
        <p:spPr/>
        <p:txBody>
          <a:bodyPr/>
          <a:lstStyle/>
          <a:p>
            <a:pPr algn="ctr"/>
            <a:r>
              <a:rPr lang="en-US" altLang="zh-TW" dirty="0"/>
              <a:t>Big EC </a:t>
            </a:r>
            <a:r>
              <a:rPr lang="en-US" altLang="zh-TW" dirty="0" smtClean="0"/>
              <a:t> Monthly Report Outline </a:t>
            </a:r>
            <a:endParaRPr lang="zh-TW" altLang="en-US" dirty="0"/>
          </a:p>
        </p:txBody>
      </p:sp>
      <p:sp>
        <p:nvSpPr>
          <p:cNvPr id="5" name="內容版面配置區 4"/>
          <p:cNvSpPr txBox="1">
            <a:spLocks noGrp="1"/>
          </p:cNvSpPr>
          <p:nvPr>
            <p:ph sz="half" idx="2"/>
          </p:nvPr>
        </p:nvSpPr>
        <p:spPr>
          <a:xfrm>
            <a:off x="1897200" y="1437750"/>
            <a:ext cx="6343864" cy="2195586"/>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dirty="0"/>
              <a:t>1.</a:t>
            </a:r>
            <a:r>
              <a:rPr lang="zh-TW" altLang="en-US" sz="2000" dirty="0"/>
              <a:t> </a:t>
            </a:r>
            <a:r>
              <a:rPr lang="en-US" altLang="zh-TW" sz="2000" dirty="0"/>
              <a:t>Monthly Onshore ILP Mandate Wallet Share Report</a:t>
            </a:r>
          </a:p>
          <a:p>
            <a:endParaRPr lang="en-US" altLang="zh-TW" sz="2000" dirty="0"/>
          </a:p>
          <a:p>
            <a:pPr lvl="2">
              <a:buFont typeface="Wingdings" panose="05000000000000000000" pitchFamily="2" charset="2"/>
              <a:buChar char="n"/>
            </a:pPr>
            <a:r>
              <a:rPr lang="en-US" altLang="zh-TW" sz="1800" dirty="0"/>
              <a:t>  (1.) Share by site – (Top 20) </a:t>
            </a:r>
          </a:p>
          <a:p>
            <a:pPr lvl="2">
              <a:buFont typeface="Wingdings" panose="05000000000000000000" pitchFamily="2" charset="2"/>
              <a:buChar char="n"/>
            </a:pPr>
            <a:r>
              <a:rPr lang="en-US" altLang="zh-TW" sz="1800" dirty="0"/>
              <a:t>  (2.) Share by account – ( Top 17 , on AIA List ) </a:t>
            </a:r>
          </a:p>
          <a:p>
            <a:pPr lvl="2">
              <a:buFont typeface="Wingdings" panose="05000000000000000000" pitchFamily="2" charset="2"/>
              <a:buChar char="n"/>
            </a:pPr>
            <a:r>
              <a:rPr lang="en-US" altLang="zh-TW" sz="1800" dirty="0"/>
              <a:t>  (3.) Top 5 Holding Funds in ILP </a:t>
            </a:r>
          </a:p>
        </p:txBody>
      </p:sp>
      <p:sp>
        <p:nvSpPr>
          <p:cNvPr id="6" name="內容版面配置區 4"/>
          <p:cNvSpPr txBox="1">
            <a:spLocks/>
          </p:cNvSpPr>
          <p:nvPr/>
        </p:nvSpPr>
        <p:spPr>
          <a:xfrm>
            <a:off x="1889336" y="3609052"/>
            <a:ext cx="6343864" cy="1907875"/>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kern="0" dirty="0"/>
              <a:t>2.</a:t>
            </a:r>
            <a:r>
              <a:rPr lang="zh-TW" altLang="en-US" sz="2000" kern="0" dirty="0"/>
              <a:t> </a:t>
            </a:r>
            <a:r>
              <a:rPr lang="en-US" altLang="zh-TW" sz="2000" kern="0" dirty="0"/>
              <a:t>Monthly Offshore ILP Mandate Wallet Share Report</a:t>
            </a:r>
          </a:p>
          <a:p>
            <a:endParaRPr lang="en-US" altLang="zh-TW" sz="2000" kern="0" dirty="0"/>
          </a:p>
          <a:p>
            <a:pPr lvl="2">
              <a:buFont typeface="Wingdings" panose="05000000000000000000" pitchFamily="2" charset="2"/>
              <a:buChar char="n"/>
            </a:pPr>
            <a:r>
              <a:rPr lang="en-US" altLang="zh-TW" sz="1800" kern="0" dirty="0"/>
              <a:t>  (1.) Share by site – (Top 20) </a:t>
            </a:r>
          </a:p>
          <a:p>
            <a:pPr lvl="2">
              <a:buFont typeface="Wingdings" panose="05000000000000000000" pitchFamily="2" charset="2"/>
              <a:buChar char="n"/>
            </a:pPr>
            <a:r>
              <a:rPr lang="en-US" altLang="zh-TW" sz="1800" kern="0" dirty="0"/>
              <a:t>  (2.) Share by account – ( Top 27 ,  AIA List &amp; </a:t>
            </a:r>
            <a:r>
              <a:rPr lang="zh-TW" altLang="en-US" sz="1800" kern="0" dirty="0"/>
              <a:t>精彩網</a:t>
            </a:r>
            <a:r>
              <a:rPr lang="en-US" altLang="zh-TW" sz="1800" kern="0" dirty="0"/>
              <a:t>   ) </a:t>
            </a:r>
          </a:p>
          <a:p>
            <a:pPr lvl="2">
              <a:buFont typeface="Wingdings" panose="05000000000000000000" pitchFamily="2" charset="2"/>
              <a:buChar char="n"/>
            </a:pPr>
            <a:r>
              <a:rPr lang="en-US" altLang="zh-TW" sz="1800" kern="0" dirty="0"/>
              <a:t>  (3.) Top 5 Holding Funds in ILP</a:t>
            </a:r>
          </a:p>
        </p:txBody>
      </p:sp>
      <p:sp>
        <p:nvSpPr>
          <p:cNvPr id="7" name="矩形 6"/>
          <p:cNvSpPr/>
          <p:nvPr/>
        </p:nvSpPr>
        <p:spPr>
          <a:xfrm>
            <a:off x="920552" y="5720865"/>
            <a:ext cx="5616624" cy="369332"/>
          </a:xfrm>
          <a:prstGeom prst="rect">
            <a:avLst/>
          </a:prstGeom>
        </p:spPr>
        <p:txBody>
          <a:bodyPr wrap="square">
            <a:spAutoFit/>
          </a:bodyPr>
          <a:lstStyle/>
          <a:p>
            <a:pPr lvl="2"/>
            <a:r>
              <a:rPr lang="en-US" altLang="zh-TW" kern="0" dirty="0"/>
              <a:t>3.</a:t>
            </a:r>
            <a:r>
              <a:rPr lang="zh-TW" altLang="en-US" kern="0" dirty="0"/>
              <a:t> </a:t>
            </a:r>
            <a:r>
              <a:rPr lang="en-US" altLang="zh-TW" kern="0" dirty="0"/>
              <a:t>New Issue Accounts In </a:t>
            </a:r>
            <a:r>
              <a:rPr lang="en-US" altLang="zh-TW" kern="0" dirty="0" smtClean="0"/>
              <a:t>Current Month</a:t>
            </a:r>
            <a:endParaRPr lang="en-US" altLang="zh-TW" kern="0" dirty="0"/>
          </a:p>
        </p:txBody>
      </p:sp>
    </p:spTree>
    <p:extLst>
      <p:ext uri="{BB962C8B-B14F-4D97-AF65-F5344CB8AC3E}">
        <p14:creationId xmlns:p14="http://schemas.microsoft.com/office/powerpoint/2010/main" val="514803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26</a:t>
            </a:fld>
            <a:endParaRPr lang="zh-TW" altLang="en-US" dirty="0"/>
          </a:p>
        </p:txBody>
      </p:sp>
      <p:sp>
        <p:nvSpPr>
          <p:cNvPr id="3" name="標題 2"/>
          <p:cNvSpPr>
            <a:spLocks noGrp="1"/>
          </p:cNvSpPr>
          <p:nvPr>
            <p:ph type="title"/>
          </p:nvPr>
        </p:nvSpPr>
        <p:spPr/>
        <p:txBody>
          <a:bodyPr/>
          <a:lstStyle/>
          <a:p>
            <a:pPr algn="ctr"/>
            <a:r>
              <a:rPr lang="en-US" altLang="zh-TW" dirty="0" smtClean="0"/>
              <a:t>Quick Overview with Data Visualization</a:t>
            </a:r>
            <a:endParaRPr lang="zh-TW" altLang="en-US" dirty="0"/>
          </a:p>
        </p:txBody>
      </p:sp>
      <p:graphicFrame>
        <p:nvGraphicFramePr>
          <p:cNvPr id="5" name="內容版面配置區 4"/>
          <p:cNvGraphicFramePr>
            <a:graphicFrameLocks noGrp="1"/>
          </p:cNvGraphicFramePr>
          <p:nvPr>
            <p:ph sz="half" idx="2"/>
            <p:extLst>
              <p:ext uri="{D42A27DB-BD31-4B8C-83A1-F6EECF244321}">
                <p14:modId xmlns:p14="http://schemas.microsoft.com/office/powerpoint/2010/main" val="2457348859"/>
              </p:ext>
            </p:extLst>
          </p:nvPr>
        </p:nvGraphicFramePr>
        <p:xfrm>
          <a:off x="180168" y="908720"/>
          <a:ext cx="9613588" cy="301319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6" name="圖表 5"/>
              <p:cNvGraphicFramePr/>
              <p:nvPr>
                <p:extLst>
                  <p:ext uri="{D42A27DB-BD31-4B8C-83A1-F6EECF244321}">
                    <p14:modId xmlns:p14="http://schemas.microsoft.com/office/powerpoint/2010/main" val="2335288035"/>
                  </p:ext>
                </p:extLst>
              </p:nvPr>
            </p:nvGraphicFramePr>
            <p:xfrm>
              <a:off x="180168" y="3980744"/>
              <a:ext cx="9613588" cy="268147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圖表 5"/>
              <p:cNvPicPr>
                <a:picLocks noGrp="1" noRot="1" noChangeAspect="1" noMove="1" noResize="1" noEditPoints="1" noAdjustHandles="1" noChangeArrowheads="1" noChangeShapeType="1"/>
              </p:cNvPicPr>
              <p:nvPr/>
            </p:nvPicPr>
            <p:blipFill>
              <a:blip r:embed="rId4"/>
              <a:stretch>
                <a:fillRect/>
              </a:stretch>
            </p:blipFill>
            <p:spPr>
              <a:xfrm>
                <a:off x="180168" y="3980744"/>
                <a:ext cx="9613588" cy="2681476"/>
              </a:xfrm>
              <a:prstGeom prst="rect">
                <a:avLst/>
              </a:prstGeom>
            </p:spPr>
          </p:pic>
        </mc:Fallback>
      </mc:AlternateContent>
    </p:spTree>
    <p:extLst>
      <p:ext uri="{BB962C8B-B14F-4D97-AF65-F5344CB8AC3E}">
        <p14:creationId xmlns:p14="http://schemas.microsoft.com/office/powerpoint/2010/main" val="4131648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04C9C7A4-8050-40B3-8A73-B3B5761A4DB4}"/>
              </a:ext>
            </a:extLst>
          </p:cNvPr>
          <p:cNvSpPr txBox="1">
            <a:spLocks/>
          </p:cNvSpPr>
          <p:nvPr/>
        </p:nvSpPr>
        <p:spPr>
          <a:xfrm>
            <a:off x="180168" y="1196752"/>
            <a:ext cx="8392231" cy="3176701"/>
          </a:xfrm>
          <a:prstGeom prst="rect">
            <a:avLst/>
          </a:prstGeom>
          <a:noFill/>
          <a:ln w="9525">
            <a:noFill/>
            <a:miter lim="800000"/>
            <a:headEnd/>
            <a:tailEnd/>
          </a:ln>
        </p:spPr>
        <p:txBody>
          <a:bodyPr lIns="0" tIns="59815" rIns="43200" bIns="59815"/>
          <a:lstStyle>
            <a:lvl1pPr marL="342900" indent="-342900" algn="l" defTabSz="815780" rtl="0" eaLnBrk="1" fontAlgn="base" hangingPunct="1">
              <a:lnSpc>
                <a:spcPct val="100000"/>
              </a:lnSpc>
              <a:spcBef>
                <a:spcPts val="200"/>
              </a:spcBef>
              <a:spcAft>
                <a:spcPts val="200"/>
              </a:spcAft>
              <a:buClr>
                <a:srgbClr val="CC3300"/>
              </a:buClr>
              <a:buSzPct val="90000"/>
              <a:buFont typeface="Wingdings" panose="05000000000000000000" pitchFamily="2" charset="2"/>
              <a:buChar char="n"/>
              <a:tabLst/>
              <a:defRPr kumimoji="1" lang="en-US" sz="20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SzPct val="70000"/>
              <a:buFont typeface="Wingdings" pitchFamily="2" charset="2"/>
              <a:buChar char="n"/>
              <a:defRPr kumimoji="1" lang="en-US" sz="180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SzPts val="1200"/>
              <a:buFont typeface="Arial" pitchFamily="34" charset="0"/>
              <a:buChar char="–"/>
              <a:defRPr kumimoji="1" lang="en-US" sz="180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SzPts val="1200"/>
              <a:buFont typeface="Symbol"/>
              <a:buChar char="-"/>
              <a:defRPr kumimoji="1" lang="en-US" sz="16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SzPts val="1200"/>
              <a:buFont typeface="Symbol"/>
              <a:buChar char="-"/>
              <a:defRPr kumimoji="1" lang="en-GB" sz="1600" baseline="0" dirty="0" smtClean="0">
                <a:solidFill>
                  <a:schemeClr val="tx1"/>
                </a:solidFill>
                <a:latin typeface="+mn-lt"/>
                <a:ea typeface="+mn-ea"/>
                <a:cs typeface="+mn-cs"/>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9pPr>
          </a:lstStyle>
          <a:p>
            <a:r>
              <a:rPr lang="en-US" sz="1662" kern="0" dirty="0"/>
              <a:t>Top 5 Funds by AUM size of ILP contracts are list below,</a:t>
            </a:r>
          </a:p>
          <a:p>
            <a:endParaRPr lang="en-US" sz="1662" kern="0" dirty="0"/>
          </a:p>
          <a:p>
            <a:endParaRPr lang="en-US" sz="1662" kern="0" dirty="0"/>
          </a:p>
          <a:p>
            <a:endParaRPr lang="en-US" sz="1662" kern="0" dirty="0"/>
          </a:p>
          <a:p>
            <a:endParaRPr lang="en-US" sz="1662" kern="0" dirty="0"/>
          </a:p>
          <a:p>
            <a:endParaRPr lang="en-US" sz="1662" kern="0" dirty="0"/>
          </a:p>
          <a:p>
            <a:endParaRPr lang="en-US" sz="1662" kern="0" dirty="0"/>
          </a:p>
          <a:p>
            <a:endParaRPr lang="en-US" sz="1662" kern="0" dirty="0"/>
          </a:p>
          <a:p>
            <a:pPr marL="0" indent="0">
              <a:buNone/>
            </a:pPr>
            <a:endParaRPr lang="en-US" sz="1662" kern="0" dirty="0"/>
          </a:p>
          <a:p>
            <a:r>
              <a:rPr lang="en-US" sz="1662" kern="0" dirty="0"/>
              <a:t>4 </a:t>
            </a:r>
            <a:r>
              <a:rPr lang="en-US" altLang="zh-TW" sz="1662" kern="0" dirty="0"/>
              <a:t>Nomura funds are included in AIA List 17 ILP contracts.</a:t>
            </a:r>
            <a:endParaRPr lang="en-US" sz="1662" kern="0" dirty="0"/>
          </a:p>
          <a:p>
            <a:endParaRPr lang="en-US" sz="1662" kern="0" dirty="0"/>
          </a:p>
          <a:p>
            <a:pPr marL="0" indent="0">
              <a:buNone/>
            </a:pPr>
            <a:endParaRPr lang="en-US" sz="1662" kern="0" dirty="0"/>
          </a:p>
        </p:txBody>
      </p:sp>
      <p:sp>
        <p:nvSpPr>
          <p:cNvPr id="3" name="投影片編號版面配置區 2"/>
          <p:cNvSpPr>
            <a:spLocks noGrp="1"/>
          </p:cNvSpPr>
          <p:nvPr>
            <p:ph type="sldNum" sz="quarter" idx="11"/>
          </p:nvPr>
        </p:nvSpPr>
        <p:spPr/>
        <p:txBody>
          <a:bodyPr/>
          <a:lstStyle/>
          <a:p>
            <a:fld id="{F40BDD72-1960-4172-B575-A9D344DF4EC2}" type="slidenum">
              <a:rPr lang="zh-TW" altLang="en-US" smtClean="0"/>
              <a:pPr/>
              <a:t>27</a:t>
            </a:fld>
            <a:endParaRPr lang="zh-TW" altLang="en-US" dirty="0"/>
          </a:p>
        </p:txBody>
      </p:sp>
      <p:sp>
        <p:nvSpPr>
          <p:cNvPr id="4" name="標題 3"/>
          <p:cNvSpPr>
            <a:spLocks noGrp="1"/>
          </p:cNvSpPr>
          <p:nvPr>
            <p:ph type="title"/>
          </p:nvPr>
        </p:nvSpPr>
        <p:spPr/>
        <p:txBody>
          <a:bodyPr/>
          <a:lstStyle/>
          <a:p>
            <a:pPr algn="ctr"/>
            <a:r>
              <a:rPr lang="en-US" altLang="zh-TW" dirty="0" smtClean="0"/>
              <a:t>Top 5 Funds of Onshore ILP contracts</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661365843"/>
              </p:ext>
            </p:extLst>
          </p:nvPr>
        </p:nvGraphicFramePr>
        <p:xfrm>
          <a:off x="996119" y="1921987"/>
          <a:ext cx="8138161" cy="1718493"/>
        </p:xfrm>
        <a:graphic>
          <a:graphicData uri="http://schemas.openxmlformats.org/drawingml/2006/table">
            <a:tbl>
              <a:tblPr/>
              <a:tblGrid>
                <a:gridCol w="3599753">
                  <a:extLst>
                    <a:ext uri="{9D8B030D-6E8A-4147-A177-3AD203B41FA5}">
                      <a16:colId xmlns:a16="http://schemas.microsoft.com/office/drawing/2014/main" val="955577679"/>
                    </a:ext>
                  </a:extLst>
                </a:gridCol>
                <a:gridCol w="1581264">
                  <a:extLst>
                    <a:ext uri="{9D8B030D-6E8A-4147-A177-3AD203B41FA5}">
                      <a16:colId xmlns:a16="http://schemas.microsoft.com/office/drawing/2014/main" val="2910117954"/>
                    </a:ext>
                  </a:extLst>
                </a:gridCol>
                <a:gridCol w="2957144">
                  <a:extLst>
                    <a:ext uri="{9D8B030D-6E8A-4147-A177-3AD203B41FA5}">
                      <a16:colId xmlns:a16="http://schemas.microsoft.com/office/drawing/2014/main" val="173860988"/>
                    </a:ext>
                  </a:extLst>
                </a:gridCol>
              </a:tblGrid>
              <a:tr h="332223">
                <a:tc>
                  <a:txBody>
                    <a:bodyPr/>
                    <a:lstStyle/>
                    <a:p>
                      <a:pPr algn="ctr" fontAlgn="ctr"/>
                      <a:r>
                        <a:rPr lang="zh-TW" altLang="en-US" sz="1600" b="0" i="0" u="none" strike="noStrike" dirty="0">
                          <a:solidFill>
                            <a:srgbClr val="FFFFFF"/>
                          </a:solidFill>
                          <a:effectLst/>
                          <a:latin typeface="微软雅黑" panose="020B0503020204020204" pitchFamily="34" charset="-122"/>
                          <a:ea typeface="微软雅黑" panose="020B0503020204020204" pitchFamily="34" charset="-122"/>
                        </a:rPr>
                        <a:t> 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Fund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Numbers </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Account size</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97068929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-S</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類型新臺幣計價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6,849,273,766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286688616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復華已開發國家</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300</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股票指數基金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新台幣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6,428,201,800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096612974"/>
                  </a:ext>
                </a:extLst>
              </a:tr>
              <a:tr h="277254">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復華美元高收益債券指數基金</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新臺幣</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4,192,570,000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168002056"/>
                  </a:ext>
                </a:extLst>
              </a:tr>
              <a:tr h="277254">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復華全球大趨勢基金</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新臺幣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2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3,302,562,463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90159404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柏瑞全球策略高收益債券基金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-I</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3,164,396,700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83510971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656222792"/>
              </p:ext>
            </p:extLst>
          </p:nvPr>
        </p:nvGraphicFramePr>
        <p:xfrm>
          <a:off x="996119" y="4581128"/>
          <a:ext cx="8329154" cy="1406354"/>
        </p:xfrm>
        <a:graphic>
          <a:graphicData uri="http://schemas.openxmlformats.org/drawingml/2006/table">
            <a:tbl>
              <a:tblPr/>
              <a:tblGrid>
                <a:gridCol w="3596841">
                  <a:extLst>
                    <a:ext uri="{9D8B030D-6E8A-4147-A177-3AD203B41FA5}">
                      <a16:colId xmlns:a16="http://schemas.microsoft.com/office/drawing/2014/main" val="780366159"/>
                    </a:ext>
                  </a:extLst>
                </a:gridCol>
                <a:gridCol w="1584176">
                  <a:extLst>
                    <a:ext uri="{9D8B030D-6E8A-4147-A177-3AD203B41FA5}">
                      <a16:colId xmlns:a16="http://schemas.microsoft.com/office/drawing/2014/main" val="3885082106"/>
                    </a:ext>
                  </a:extLst>
                </a:gridCol>
                <a:gridCol w="3148137">
                  <a:extLst>
                    <a:ext uri="{9D8B030D-6E8A-4147-A177-3AD203B41FA5}">
                      <a16:colId xmlns:a16="http://schemas.microsoft.com/office/drawing/2014/main" val="2522911216"/>
                    </a:ext>
                  </a:extLst>
                </a:gridCol>
              </a:tblGrid>
              <a:tr h="322070">
                <a:tc>
                  <a:txBody>
                    <a:bodyPr/>
                    <a:lstStyle/>
                    <a:p>
                      <a:pPr algn="ctr" fontAlgn="ctr"/>
                      <a:r>
                        <a:rPr lang="zh-TW" altLang="en-US" sz="1600" b="0" i="0" u="none" strike="noStrike" dirty="0">
                          <a:solidFill>
                            <a:srgbClr val="FFFFFF"/>
                          </a:solidFill>
                          <a:effectLst/>
                          <a:latin typeface="微软雅黑" panose="020B0503020204020204" pitchFamily="34" charset="-122"/>
                          <a:ea typeface="微软雅黑" panose="020B0503020204020204" pitchFamily="34" charset="-122"/>
                        </a:rPr>
                        <a:t> 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Fund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Numbers </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Account size</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363962868"/>
                  </a:ext>
                </a:extLst>
              </a:tr>
              <a:tr h="271071">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-S</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類型新臺幣計價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6,849,273,766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445519189"/>
                  </a:ext>
                </a:extLst>
              </a:tr>
              <a:tr h="271071">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野村全球金融收益基金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183,592,553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741141875"/>
                  </a:ext>
                </a:extLst>
              </a:tr>
              <a:tr h="271071">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野村美利堅高收益債基金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122,416,030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266821652"/>
                  </a:ext>
                </a:extLst>
              </a:tr>
              <a:tr h="271071">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野村環球高收益債基金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120,667,229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632848684"/>
                  </a:ext>
                </a:extLst>
              </a:tr>
            </a:tbl>
          </a:graphicData>
        </a:graphic>
      </p:graphicFrame>
    </p:spTree>
    <p:extLst>
      <p:ext uri="{BB962C8B-B14F-4D97-AF65-F5344CB8AC3E}">
        <p14:creationId xmlns:p14="http://schemas.microsoft.com/office/powerpoint/2010/main" val="637936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28</a:t>
            </a:fld>
            <a:endParaRPr lang="zh-TW" altLang="en-US" dirty="0"/>
          </a:p>
        </p:txBody>
      </p:sp>
      <p:sp>
        <p:nvSpPr>
          <p:cNvPr id="3" name="標題 2"/>
          <p:cNvSpPr>
            <a:spLocks noGrp="1"/>
          </p:cNvSpPr>
          <p:nvPr>
            <p:ph type="title"/>
          </p:nvPr>
        </p:nvSpPr>
        <p:spPr/>
        <p:txBody>
          <a:bodyPr/>
          <a:lstStyle/>
          <a:p>
            <a:pPr algn="ctr"/>
            <a:r>
              <a:rPr lang="zh-TW" altLang="en-US" dirty="0"/>
              <a:t>基金觀測站 </a:t>
            </a:r>
            <a:r>
              <a:rPr lang="en-US" altLang="zh-TW" dirty="0"/>
              <a:t>Crawler</a:t>
            </a:r>
            <a:endParaRPr lang="zh-TW" altLang="en-US" dirty="0"/>
          </a:p>
        </p:txBody>
      </p:sp>
      <p:pic>
        <p:nvPicPr>
          <p:cNvPr id="5"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435" y="1700808"/>
            <a:ext cx="3264511" cy="1679069"/>
          </a:xfrm>
          <a:prstGeom prst="rect">
            <a:avLst/>
          </a:prstGeom>
          <a:noFill/>
          <a:ln w="9525">
            <a:noFill/>
            <a:miter lim="800000"/>
            <a:headEnd/>
            <a:tailEnd/>
          </a:ln>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590" y="4190638"/>
            <a:ext cx="3092120" cy="1877532"/>
          </a:xfrm>
          <a:prstGeom prst="rect">
            <a:avLst/>
          </a:prstGeom>
        </p:spPr>
      </p:pic>
      <p:pic>
        <p:nvPicPr>
          <p:cNvPr id="7" name="Picture 6" descr="What is the difference between web scraping and crawling? | Apify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95" y="2188330"/>
            <a:ext cx="5301481" cy="31378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74793" y="5326148"/>
            <a:ext cx="3988400" cy="276999"/>
          </a:xfrm>
          <a:prstGeom prst="rect">
            <a:avLst/>
          </a:prstGeom>
        </p:spPr>
        <p:txBody>
          <a:bodyPr wrap="none">
            <a:spAutoFit/>
          </a:bodyPr>
          <a:lstStyle/>
          <a:p>
            <a:r>
              <a:rPr lang="en-US" altLang="zh-TW" sz="1200" dirty="0"/>
              <a:t>Fig Source: https://blog.apify.com/what-is-web-scraping/</a:t>
            </a:r>
            <a:endParaRPr lang="zh-TW" altLang="en-US" sz="1200" dirty="0"/>
          </a:p>
        </p:txBody>
      </p:sp>
      <p:sp>
        <p:nvSpPr>
          <p:cNvPr id="4" name="向右箭號 3"/>
          <p:cNvSpPr/>
          <p:nvPr/>
        </p:nvSpPr>
        <p:spPr bwMode="auto">
          <a:xfrm rot="19879821">
            <a:off x="5233575" y="3539741"/>
            <a:ext cx="892273" cy="310917"/>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9" name="向右箭號 8"/>
          <p:cNvSpPr/>
          <p:nvPr/>
        </p:nvSpPr>
        <p:spPr bwMode="auto">
          <a:xfrm rot="1558375">
            <a:off x="5234500" y="3890178"/>
            <a:ext cx="913391" cy="310917"/>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0" name="矩形 9"/>
          <p:cNvSpPr/>
          <p:nvPr/>
        </p:nvSpPr>
        <p:spPr bwMode="auto">
          <a:xfrm>
            <a:off x="6144590" y="1700808"/>
            <a:ext cx="3416922" cy="1800200"/>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矩形 10"/>
          <p:cNvSpPr/>
          <p:nvPr/>
        </p:nvSpPr>
        <p:spPr bwMode="auto">
          <a:xfrm>
            <a:off x="6172547" y="4242119"/>
            <a:ext cx="3329729" cy="1918365"/>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2" name="矩形 11"/>
          <p:cNvSpPr/>
          <p:nvPr/>
        </p:nvSpPr>
        <p:spPr bwMode="auto">
          <a:xfrm>
            <a:off x="174793" y="2152575"/>
            <a:ext cx="5037750" cy="3450571"/>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3579231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848544" y="4077072"/>
            <a:ext cx="2880320" cy="527344"/>
          </a:xfrm>
        </p:spPr>
        <p:txBody>
          <a:bodyPr/>
          <a:lstStyle/>
          <a:p>
            <a:r>
              <a:rPr lang="en-US" altLang="zh-TW" dirty="0" smtClean="0">
                <a:latin typeface="Arial" charset="0"/>
              </a:rPr>
              <a:t>AML</a:t>
            </a:r>
            <a:r>
              <a:rPr lang="zh-TW" altLang="en-US" dirty="0" smtClean="0"/>
              <a:t> </a:t>
            </a:r>
            <a:r>
              <a:rPr lang="en-US" altLang="zh-TW" dirty="0" smtClean="0"/>
              <a:t>– EDD </a:t>
            </a:r>
            <a:r>
              <a:rPr lang="zh-TW" altLang="en-US" dirty="0" smtClean="0"/>
              <a:t>分析</a:t>
            </a:r>
            <a:endParaRPr lang="zh-TW" altLang="en-US" dirty="0">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7377988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29</a:t>
            </a:fld>
            <a:endParaRPr lang="zh-TW" altLang="en-US" dirty="0"/>
          </a:p>
        </p:txBody>
      </p:sp>
      <p:sp>
        <p:nvSpPr>
          <p:cNvPr id="3" name="標題 2"/>
          <p:cNvSpPr>
            <a:spLocks noGrp="1"/>
          </p:cNvSpPr>
          <p:nvPr>
            <p:ph type="title"/>
          </p:nvPr>
        </p:nvSpPr>
        <p:spPr/>
        <p:txBody>
          <a:bodyPr/>
          <a:lstStyle/>
          <a:p>
            <a:pPr algn="ctr"/>
            <a:r>
              <a:rPr lang="en-US" altLang="zh-TW" dirty="0" smtClean="0"/>
              <a:t>Offshore Top 20 Fund Analysis</a:t>
            </a:r>
            <a:endParaRPr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662631842"/>
              </p:ext>
            </p:extLst>
          </p:nvPr>
        </p:nvGraphicFramePr>
        <p:xfrm>
          <a:off x="180168" y="1833340"/>
          <a:ext cx="4624872" cy="38164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p:cNvGraphicFramePr>
            <a:graphicFrameLocks/>
          </p:cNvGraphicFramePr>
          <p:nvPr>
            <p:extLst>
              <p:ext uri="{D42A27DB-BD31-4B8C-83A1-F6EECF244321}">
                <p14:modId xmlns:p14="http://schemas.microsoft.com/office/powerpoint/2010/main" val="2525499817"/>
              </p:ext>
            </p:extLst>
          </p:nvPr>
        </p:nvGraphicFramePr>
        <p:xfrm>
          <a:off x="5169024" y="1838648"/>
          <a:ext cx="4496312" cy="38164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42038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30</a:t>
            </a:fld>
            <a:endParaRPr lang="zh-TW" altLang="en-US" dirty="0"/>
          </a:p>
        </p:txBody>
      </p:sp>
      <p:sp>
        <p:nvSpPr>
          <p:cNvPr id="3" name="標題 2"/>
          <p:cNvSpPr>
            <a:spLocks noGrp="1"/>
          </p:cNvSpPr>
          <p:nvPr>
            <p:ph type="title"/>
          </p:nvPr>
        </p:nvSpPr>
        <p:spPr/>
        <p:txBody>
          <a:bodyPr/>
          <a:lstStyle/>
          <a:p>
            <a:pPr algn="ctr"/>
            <a:r>
              <a:rPr lang="en-US" altLang="zh-TW" dirty="0" smtClean="0"/>
              <a:t>Offshore Top </a:t>
            </a:r>
            <a:r>
              <a:rPr lang="en-US" altLang="zh-TW" dirty="0"/>
              <a:t>20 Fund Analysis</a:t>
            </a:r>
            <a:endParaRPr lang="zh-TW" altLang="en-US" dirty="0"/>
          </a:p>
        </p:txBody>
      </p:sp>
      <mc:AlternateContent xmlns:mc="http://schemas.openxmlformats.org/markup-compatibility/2006" xmlns:cx1="http://schemas.microsoft.com/office/drawing/2015/9/8/chartex">
        <mc:Choice Requires="cx1">
          <p:graphicFrame>
            <p:nvGraphicFramePr>
              <p:cNvPr id="7" name="圖表 6"/>
              <p:cNvGraphicFramePr/>
              <p:nvPr>
                <p:extLst>
                  <p:ext uri="{D42A27DB-BD31-4B8C-83A1-F6EECF244321}">
                    <p14:modId xmlns:p14="http://schemas.microsoft.com/office/powerpoint/2010/main" val="1802037359"/>
                  </p:ext>
                </p:extLst>
              </p:nvPr>
            </p:nvGraphicFramePr>
            <p:xfrm>
              <a:off x="560512" y="1070624"/>
              <a:ext cx="8784976"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圖表 6"/>
              <p:cNvPicPr>
                <a:picLocks noGrp="1" noRot="1" noChangeAspect="1" noMove="1" noResize="1" noEditPoints="1" noAdjustHandles="1" noChangeArrowheads="1" noChangeShapeType="1"/>
              </p:cNvPicPr>
              <p:nvPr/>
            </p:nvPicPr>
            <p:blipFill>
              <a:blip r:embed="rId3"/>
              <a:stretch>
                <a:fillRect/>
              </a:stretch>
            </p:blipFill>
            <p:spPr>
              <a:xfrm>
                <a:off x="560512" y="1070624"/>
                <a:ext cx="8784976"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 name="圖表 7"/>
              <p:cNvGraphicFramePr/>
              <p:nvPr>
                <p:extLst>
                  <p:ext uri="{D42A27DB-BD31-4B8C-83A1-F6EECF244321}">
                    <p14:modId xmlns:p14="http://schemas.microsoft.com/office/powerpoint/2010/main" val="1852228856"/>
                  </p:ext>
                </p:extLst>
              </p:nvPr>
            </p:nvGraphicFramePr>
            <p:xfrm>
              <a:off x="560512" y="4177144"/>
              <a:ext cx="8784976" cy="242887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圖表 7"/>
              <p:cNvPicPr>
                <a:picLocks noGrp="1" noRot="1" noChangeAspect="1" noMove="1" noResize="1" noEditPoints="1" noAdjustHandles="1" noChangeArrowheads="1" noChangeShapeType="1"/>
              </p:cNvPicPr>
              <p:nvPr/>
            </p:nvPicPr>
            <p:blipFill>
              <a:blip r:embed="rId5"/>
              <a:stretch>
                <a:fillRect/>
              </a:stretch>
            </p:blipFill>
            <p:spPr>
              <a:xfrm>
                <a:off x="560512" y="4177144"/>
                <a:ext cx="8784976" cy="2428876"/>
              </a:xfrm>
              <a:prstGeom prst="rect">
                <a:avLst/>
              </a:prstGeom>
            </p:spPr>
          </p:pic>
        </mc:Fallback>
      </mc:AlternateContent>
    </p:spTree>
    <p:extLst>
      <p:ext uri="{BB962C8B-B14F-4D97-AF65-F5344CB8AC3E}">
        <p14:creationId xmlns:p14="http://schemas.microsoft.com/office/powerpoint/2010/main" val="16334469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47B145-53DD-DB44-AC04-84C326F0420F}"/>
              </a:ext>
            </a:extLst>
          </p:cNvPr>
          <p:cNvSpPr>
            <a:spLocks noGrp="1"/>
          </p:cNvSpPr>
          <p:nvPr>
            <p:ph type="sldNum" sz="quarter" idx="11"/>
          </p:nvPr>
        </p:nvSpPr>
        <p:spPr/>
        <p:txBody>
          <a:bodyPr/>
          <a:lstStyle/>
          <a:p>
            <a:fld id="{F40BDD72-1960-4172-B575-A9D344DF4EC2}" type="slidenum">
              <a:rPr lang="zh-TW" altLang="en-US" smtClean="0"/>
              <a:pPr/>
              <a:t>31</a:t>
            </a:fld>
            <a:endParaRPr lang="zh-TW" altLang="en-US" dirty="0"/>
          </a:p>
        </p:txBody>
      </p:sp>
      <p:sp>
        <p:nvSpPr>
          <p:cNvPr id="4" name="標題 3">
            <a:extLst>
              <a:ext uri="{FF2B5EF4-FFF2-40B4-BE49-F238E27FC236}">
                <a16:creationId xmlns:a16="http://schemas.microsoft.com/office/drawing/2014/main" id="{7A0788E2-9C9F-244D-9032-A6BBD96EB03A}"/>
              </a:ext>
            </a:extLst>
          </p:cNvPr>
          <p:cNvSpPr>
            <a:spLocks noGrp="1"/>
          </p:cNvSpPr>
          <p:nvPr>
            <p:ph type="title"/>
          </p:nvPr>
        </p:nvSpPr>
        <p:spPr>
          <a:xfrm>
            <a:off x="1152354" y="63035"/>
            <a:ext cx="7605438" cy="720000"/>
          </a:xfrm>
        </p:spPr>
        <p:txBody>
          <a:bodyPr/>
          <a:lstStyle/>
          <a:p>
            <a:pPr algn="ctr"/>
            <a:r>
              <a:rPr kumimoji="1" lang="en-US" altLang="zh-TW" sz="3200" dirty="0" smtClean="0"/>
              <a:t>Basic</a:t>
            </a:r>
            <a:r>
              <a:rPr kumimoji="1" lang="zh-TW" altLang="en-US" sz="3200" dirty="0" smtClean="0"/>
              <a:t> </a:t>
            </a:r>
            <a:r>
              <a:rPr kumimoji="1" lang="en-US" altLang="zh-TW" sz="3200" dirty="0" smtClean="0"/>
              <a:t>Data Analysis Procedure</a:t>
            </a:r>
            <a:endParaRPr kumimoji="1" lang="zh-TW" altLang="en-US" sz="3200" dirty="0"/>
          </a:p>
        </p:txBody>
      </p:sp>
      <p:sp>
        <p:nvSpPr>
          <p:cNvPr id="6" name="圓角矩形 5">
            <a:extLst>
              <a:ext uri="{FF2B5EF4-FFF2-40B4-BE49-F238E27FC236}">
                <a16:creationId xmlns:a16="http://schemas.microsoft.com/office/drawing/2014/main" id="{A64E6B94-9707-D443-87F8-AF08787C7F85}"/>
              </a:ext>
            </a:extLst>
          </p:cNvPr>
          <p:cNvSpPr/>
          <p:nvPr/>
        </p:nvSpPr>
        <p:spPr bwMode="auto">
          <a:xfrm>
            <a:off x="2662669"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Processing</a:t>
            </a:r>
          </a:p>
        </p:txBody>
      </p:sp>
      <p:sp>
        <p:nvSpPr>
          <p:cNvPr id="8" name="向右箭號 7">
            <a:extLst>
              <a:ext uri="{FF2B5EF4-FFF2-40B4-BE49-F238E27FC236}">
                <a16:creationId xmlns:a16="http://schemas.microsoft.com/office/drawing/2014/main" id="{38B0BB1B-2E27-DE4B-BC2E-B201C6190523}"/>
              </a:ext>
            </a:extLst>
          </p:cNvPr>
          <p:cNvSpPr/>
          <p:nvPr/>
        </p:nvSpPr>
        <p:spPr bwMode="auto">
          <a:xfrm>
            <a:off x="4753446"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9" name="文字方塊 8">
            <a:extLst>
              <a:ext uri="{FF2B5EF4-FFF2-40B4-BE49-F238E27FC236}">
                <a16:creationId xmlns:a16="http://schemas.microsoft.com/office/drawing/2014/main" id="{6F89D23F-865B-BA46-8CA4-FF338A2E6CD3}"/>
              </a:ext>
            </a:extLst>
          </p:cNvPr>
          <p:cNvSpPr txBox="1"/>
          <p:nvPr/>
        </p:nvSpPr>
        <p:spPr>
          <a:xfrm>
            <a:off x="2844666" y="1627542"/>
            <a:ext cx="1480085" cy="461665"/>
          </a:xfrm>
          <a:prstGeom prst="rect">
            <a:avLst/>
          </a:prstGeom>
          <a:noFill/>
        </p:spPr>
        <p:txBody>
          <a:bodyPr wrap="none" rtlCol="0">
            <a:spAutoFit/>
          </a:bodyPr>
          <a:lstStyle/>
          <a:p>
            <a:pPr algn="ctr"/>
            <a:r>
              <a:rPr kumimoji="1" lang="en-US" altLang="zh-TW" sz="2400" b="1" dirty="0" smtClean="0">
                <a:solidFill>
                  <a:schemeClr val="accent4"/>
                </a:solidFill>
              </a:rPr>
              <a:t>70</a:t>
            </a:r>
            <a:r>
              <a:rPr kumimoji="1" lang="en-US" altLang="zh-TW" sz="2400" b="1" dirty="0">
                <a:solidFill>
                  <a:schemeClr val="accent4"/>
                </a:solidFill>
              </a:rPr>
              <a:t>% </a:t>
            </a:r>
            <a:r>
              <a:rPr kumimoji="1" lang="en-US" altLang="zh-TW" sz="2000" b="1" dirty="0">
                <a:solidFill>
                  <a:schemeClr val="accent4"/>
                </a:solidFill>
              </a:rPr>
              <a:t>Time</a:t>
            </a:r>
            <a:endParaRPr kumimoji="1" lang="zh-TW" altLang="en-US" sz="2000" b="1" dirty="0">
              <a:solidFill>
                <a:schemeClr val="accent4"/>
              </a:solidFill>
            </a:endParaRPr>
          </a:p>
        </p:txBody>
      </p:sp>
      <p:grpSp>
        <p:nvGrpSpPr>
          <p:cNvPr id="36" name="群組 35">
            <a:extLst>
              <a:ext uri="{FF2B5EF4-FFF2-40B4-BE49-F238E27FC236}">
                <a16:creationId xmlns:a16="http://schemas.microsoft.com/office/drawing/2014/main" id="{38DC80AB-2A27-EE4B-A464-E7F295B6D825}"/>
              </a:ext>
            </a:extLst>
          </p:cNvPr>
          <p:cNvGrpSpPr/>
          <p:nvPr/>
        </p:nvGrpSpPr>
        <p:grpSpPr>
          <a:xfrm>
            <a:off x="4390861" y="1627543"/>
            <a:ext cx="3959560" cy="4064689"/>
            <a:chOff x="4232920" y="1627543"/>
            <a:chExt cx="3959560" cy="4064689"/>
          </a:xfrm>
        </p:grpSpPr>
        <p:sp>
          <p:nvSpPr>
            <p:cNvPr id="7" name="圓角矩形 6">
              <a:extLst>
                <a:ext uri="{FF2B5EF4-FFF2-40B4-BE49-F238E27FC236}">
                  <a16:creationId xmlns:a16="http://schemas.microsoft.com/office/drawing/2014/main" id="{3C10F407-4C89-3F45-8CCF-A38FA3613878}"/>
                </a:ext>
              </a:extLst>
            </p:cNvPr>
            <p:cNvSpPr/>
            <p:nvPr/>
          </p:nvSpPr>
          <p:spPr bwMode="auto">
            <a:xfrm>
              <a:off x="5290286"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Analysis</a:t>
              </a:r>
            </a:p>
          </p:txBody>
        </p:sp>
        <p:sp>
          <p:nvSpPr>
            <p:cNvPr id="10" name="文字方塊 9">
              <a:extLst>
                <a:ext uri="{FF2B5EF4-FFF2-40B4-BE49-F238E27FC236}">
                  <a16:creationId xmlns:a16="http://schemas.microsoft.com/office/drawing/2014/main" id="{793B594B-320F-F24F-95DC-A3392EFFA782}"/>
                </a:ext>
              </a:extLst>
            </p:cNvPr>
            <p:cNvSpPr txBox="1"/>
            <p:nvPr/>
          </p:nvSpPr>
          <p:spPr>
            <a:xfrm>
              <a:off x="5526027" y="1627543"/>
              <a:ext cx="1480085"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Time</a:t>
              </a:r>
              <a:endParaRPr kumimoji="1" lang="zh-TW" altLang="en-US" sz="2000" b="1" dirty="0">
                <a:solidFill>
                  <a:schemeClr val="accent4"/>
                </a:solidFill>
              </a:endParaRPr>
            </a:p>
          </p:txBody>
        </p:sp>
        <p:sp>
          <p:nvSpPr>
            <p:cNvPr id="12" name="圓角矩形 11">
              <a:extLst>
                <a:ext uri="{FF2B5EF4-FFF2-40B4-BE49-F238E27FC236}">
                  <a16:creationId xmlns:a16="http://schemas.microsoft.com/office/drawing/2014/main" id="{7A1F054D-4C59-6A44-9D35-4E5356FB0C04}"/>
                </a:ext>
              </a:extLst>
            </p:cNvPr>
            <p:cNvSpPr/>
            <p:nvPr/>
          </p:nvSpPr>
          <p:spPr bwMode="auto">
            <a:xfrm>
              <a:off x="6436044"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Modeling</a:t>
              </a:r>
              <a:endParaRPr kumimoji="0" lang="en-US" altLang="zh-TW" sz="2000" b="1" i="0" u="none" strike="noStrike" cap="none" normalizeH="0" baseline="0" dirty="0">
                <a:solidFill>
                  <a:schemeClr val="tx1"/>
                </a:solidFill>
                <a:effectLst/>
                <a:latin typeface="+mn-ea"/>
              </a:endParaRPr>
            </a:p>
          </p:txBody>
        </p:sp>
        <p:sp>
          <p:nvSpPr>
            <p:cNvPr id="13" name="文字方塊 12">
              <a:extLst>
                <a:ext uri="{FF2B5EF4-FFF2-40B4-BE49-F238E27FC236}">
                  <a16:creationId xmlns:a16="http://schemas.microsoft.com/office/drawing/2014/main" id="{D4E330F3-120D-6E4C-8DF0-6BF1D0A08A20}"/>
                </a:ext>
              </a:extLst>
            </p:cNvPr>
            <p:cNvSpPr txBox="1"/>
            <p:nvPr/>
          </p:nvSpPr>
          <p:spPr>
            <a:xfrm>
              <a:off x="4289438" y="5230567"/>
              <a:ext cx="1643399" cy="461665"/>
            </a:xfrm>
            <a:prstGeom prst="rect">
              <a:avLst/>
            </a:prstGeom>
            <a:noFill/>
          </p:spPr>
          <p:txBody>
            <a:bodyPr wrap="none" rtlCol="0">
              <a:spAutoFit/>
            </a:bodyPr>
            <a:lstStyle/>
            <a:p>
              <a:r>
                <a:rPr kumimoji="1" lang="en-US" altLang="zh-TW" sz="2400" b="1" dirty="0">
                  <a:solidFill>
                    <a:schemeClr val="accent1"/>
                  </a:solidFill>
                </a:rPr>
                <a:t>70% </a:t>
              </a:r>
              <a:r>
                <a:rPr kumimoji="1" lang="en-US" altLang="zh-TW" sz="2000" b="1" dirty="0">
                  <a:solidFill>
                    <a:schemeClr val="accent1"/>
                  </a:solidFill>
                </a:rPr>
                <a:t>Cases</a:t>
              </a:r>
              <a:endParaRPr kumimoji="1" lang="zh-TW" altLang="en-US" sz="2000" b="1" dirty="0">
                <a:solidFill>
                  <a:schemeClr val="accent1"/>
                </a:solidFill>
              </a:endParaRPr>
            </a:p>
          </p:txBody>
        </p:sp>
        <p:sp>
          <p:nvSpPr>
            <p:cNvPr id="14" name="文字方塊 13">
              <a:extLst>
                <a:ext uri="{FF2B5EF4-FFF2-40B4-BE49-F238E27FC236}">
                  <a16:creationId xmlns:a16="http://schemas.microsoft.com/office/drawing/2014/main" id="{F3E180DC-E627-3940-A041-F3CB69C04A1B}"/>
                </a:ext>
              </a:extLst>
            </p:cNvPr>
            <p:cNvSpPr txBox="1"/>
            <p:nvPr/>
          </p:nvSpPr>
          <p:spPr>
            <a:xfrm>
              <a:off x="6492562" y="5225599"/>
              <a:ext cx="1643399"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Cases</a:t>
              </a:r>
              <a:endParaRPr kumimoji="1" lang="zh-TW" altLang="en-US" sz="2000" b="1" dirty="0">
                <a:solidFill>
                  <a:schemeClr val="accent4"/>
                </a:solidFill>
              </a:endParaRPr>
            </a:p>
          </p:txBody>
        </p:sp>
        <p:cxnSp>
          <p:nvCxnSpPr>
            <p:cNvPr id="16" name="直線接點 15">
              <a:extLst>
                <a:ext uri="{FF2B5EF4-FFF2-40B4-BE49-F238E27FC236}">
                  <a16:creationId xmlns:a16="http://schemas.microsoft.com/office/drawing/2014/main" id="{5BFA301D-EDE3-B84F-BCEC-EE0F0F3B1766}"/>
                </a:ext>
              </a:extLst>
            </p:cNvPr>
            <p:cNvCxnSpPr>
              <a:cxnSpLocks/>
              <a:stCxn id="7" idx="2"/>
              <a:endCxn id="17" idx="0"/>
            </p:cNvCxnSpPr>
            <p:nvPr/>
          </p:nvCxnSpPr>
          <p:spPr bwMode="auto">
            <a:xfrm flipH="1">
              <a:off x="5111138" y="3402151"/>
              <a:ext cx="1101188"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18" name="直線接點 17">
              <a:extLst>
                <a:ext uri="{FF2B5EF4-FFF2-40B4-BE49-F238E27FC236}">
                  <a16:creationId xmlns:a16="http://schemas.microsoft.com/office/drawing/2014/main" id="{451C766E-1D60-3D48-A14C-ADC4CC9338AE}"/>
                </a:ext>
              </a:extLst>
            </p:cNvPr>
            <p:cNvCxnSpPr>
              <a:cxnSpLocks/>
              <a:stCxn id="7" idx="2"/>
              <a:endCxn id="12" idx="0"/>
            </p:cNvCxnSpPr>
            <p:nvPr/>
          </p:nvCxnSpPr>
          <p:spPr bwMode="auto">
            <a:xfrm>
              <a:off x="6212326" y="3402151"/>
              <a:ext cx="1101936"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17" name="圓角矩形 16">
              <a:extLst>
                <a:ext uri="{FF2B5EF4-FFF2-40B4-BE49-F238E27FC236}">
                  <a16:creationId xmlns:a16="http://schemas.microsoft.com/office/drawing/2014/main" id="{83B3CAE4-3F66-AD4A-89E2-660DBEC5197F}"/>
                </a:ext>
              </a:extLst>
            </p:cNvPr>
            <p:cNvSpPr/>
            <p:nvPr/>
          </p:nvSpPr>
          <p:spPr bwMode="auto">
            <a:xfrm>
              <a:off x="4232920"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Data</a:t>
              </a:r>
            </a:p>
            <a:p>
              <a:pPr algn="ctr" eaLnBrk="0" fontAlgn="base" hangingPunct="0">
                <a:spcBef>
                  <a:spcPct val="0"/>
                </a:spcBef>
                <a:spcAft>
                  <a:spcPct val="0"/>
                </a:spcAft>
              </a:pPr>
              <a:r>
                <a:rPr kumimoji="0" lang="en-US" altLang="zh-TW" sz="2000" b="1" i="0" u="none" strike="noStrike" cap="none" normalizeH="0" baseline="0" dirty="0" smtClean="0">
                  <a:solidFill>
                    <a:schemeClr val="tx1"/>
                  </a:solidFill>
                  <a:effectLst/>
                  <a:latin typeface="+mn-ea"/>
                </a:rPr>
                <a:t>Visualization</a:t>
              </a:r>
              <a:endParaRPr kumimoji="0" lang="en-US" altLang="zh-TW" sz="2000" b="1" i="0" u="none" strike="noStrike" cap="none" normalizeH="0" baseline="0" dirty="0">
                <a:solidFill>
                  <a:schemeClr val="tx1"/>
                </a:solidFill>
                <a:effectLst/>
                <a:latin typeface="+mn-ea"/>
              </a:endParaRPr>
            </a:p>
          </p:txBody>
        </p:sp>
      </p:grpSp>
      <p:sp>
        <p:nvSpPr>
          <p:cNvPr id="21" name="向右箭號 20">
            <a:extLst>
              <a:ext uri="{FF2B5EF4-FFF2-40B4-BE49-F238E27FC236}">
                <a16:creationId xmlns:a16="http://schemas.microsoft.com/office/drawing/2014/main" id="{8C5ACAFA-7FAF-434F-945B-8E60BA04794E}"/>
              </a:ext>
            </a:extLst>
          </p:cNvPr>
          <p:cNvSpPr/>
          <p:nvPr/>
        </p:nvSpPr>
        <p:spPr bwMode="auto">
          <a:xfrm>
            <a:off x="1864259" y="2612775"/>
            <a:ext cx="598945"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2" name="向右箭號 21">
            <a:extLst>
              <a:ext uri="{FF2B5EF4-FFF2-40B4-BE49-F238E27FC236}">
                <a16:creationId xmlns:a16="http://schemas.microsoft.com/office/drawing/2014/main" id="{BA1E5C1E-C2ED-B440-A438-DB483BABE4F7}"/>
              </a:ext>
            </a:extLst>
          </p:cNvPr>
          <p:cNvSpPr/>
          <p:nvPr/>
        </p:nvSpPr>
        <p:spPr bwMode="auto">
          <a:xfrm>
            <a:off x="7487205"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3" name="圓角矩形 22">
            <a:extLst>
              <a:ext uri="{FF2B5EF4-FFF2-40B4-BE49-F238E27FC236}">
                <a16:creationId xmlns:a16="http://schemas.microsoft.com/office/drawing/2014/main" id="{432E0819-7BB7-1B45-9AF1-FF6D4E30DC7E}"/>
              </a:ext>
            </a:extLst>
          </p:cNvPr>
          <p:cNvSpPr/>
          <p:nvPr/>
        </p:nvSpPr>
        <p:spPr bwMode="auto">
          <a:xfrm>
            <a:off x="8015914" y="2376422"/>
            <a:ext cx="1642259" cy="827322"/>
          </a:xfrm>
          <a:prstGeom prst="round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tx1"/>
                </a:solidFill>
                <a:latin typeface="+mn-ea"/>
              </a:rPr>
              <a:t>Decision</a:t>
            </a:r>
          </a:p>
          <a:p>
            <a:pPr algn="ctr" eaLnBrk="0" fontAlgn="base" hangingPunct="0">
              <a:spcBef>
                <a:spcPct val="0"/>
              </a:spcBef>
              <a:spcAft>
                <a:spcPct val="0"/>
              </a:spcAft>
            </a:pPr>
            <a:r>
              <a:rPr lang="en-US" altLang="zh-TW" sz="2400" b="1" dirty="0">
                <a:solidFill>
                  <a:schemeClr val="tx1"/>
                </a:solidFill>
                <a:latin typeface="+mn-ea"/>
              </a:rPr>
              <a:t>Making</a:t>
            </a:r>
          </a:p>
        </p:txBody>
      </p:sp>
      <p:sp>
        <p:nvSpPr>
          <p:cNvPr id="20" name="文字方塊 19">
            <a:extLst>
              <a:ext uri="{FF2B5EF4-FFF2-40B4-BE49-F238E27FC236}">
                <a16:creationId xmlns:a16="http://schemas.microsoft.com/office/drawing/2014/main" id="{6F89D23F-865B-BA46-8CA4-FF338A2E6CD3}"/>
              </a:ext>
            </a:extLst>
          </p:cNvPr>
          <p:cNvSpPr txBox="1"/>
          <p:nvPr/>
        </p:nvSpPr>
        <p:spPr>
          <a:xfrm>
            <a:off x="2757398" y="1233522"/>
            <a:ext cx="1654619" cy="461665"/>
          </a:xfrm>
          <a:prstGeom prst="rect">
            <a:avLst/>
          </a:prstGeom>
          <a:noFill/>
        </p:spPr>
        <p:txBody>
          <a:bodyPr wrap="none" rtlCol="0">
            <a:spAutoFit/>
          </a:bodyPr>
          <a:lstStyle/>
          <a:p>
            <a:pPr algn="ctr"/>
            <a:r>
              <a:rPr kumimoji="1" lang="en-US" altLang="zh-TW" sz="2400" b="1" dirty="0" smtClean="0">
                <a:solidFill>
                  <a:schemeClr val="accent1"/>
                </a:solidFill>
              </a:rPr>
              <a:t>More than</a:t>
            </a:r>
          </a:p>
        </p:txBody>
      </p:sp>
      <p:sp>
        <p:nvSpPr>
          <p:cNvPr id="24" name="文字方塊 23">
            <a:extLst>
              <a:ext uri="{FF2B5EF4-FFF2-40B4-BE49-F238E27FC236}">
                <a16:creationId xmlns:a16="http://schemas.microsoft.com/office/drawing/2014/main" id="{F3E180DC-E627-3940-A041-F3CB69C04A1B}"/>
              </a:ext>
            </a:extLst>
          </p:cNvPr>
          <p:cNvSpPr txBox="1"/>
          <p:nvPr/>
        </p:nvSpPr>
        <p:spPr>
          <a:xfrm>
            <a:off x="6650502" y="5225598"/>
            <a:ext cx="1643399" cy="461665"/>
          </a:xfrm>
          <a:prstGeom prst="rect">
            <a:avLst/>
          </a:prstGeom>
          <a:noFill/>
        </p:spPr>
        <p:txBody>
          <a:bodyPr wrap="none" rtlCol="0">
            <a:spAutoFit/>
          </a:bodyPr>
          <a:lstStyle/>
          <a:p>
            <a:r>
              <a:rPr kumimoji="1" lang="en-US" altLang="zh-TW" sz="2400" b="1" dirty="0">
                <a:solidFill>
                  <a:schemeClr val="accent2">
                    <a:lumMod val="40000"/>
                    <a:lumOff val="60000"/>
                  </a:schemeClr>
                </a:solidFill>
              </a:rPr>
              <a:t>30% </a:t>
            </a:r>
            <a:r>
              <a:rPr kumimoji="1" lang="en-US" altLang="zh-TW" sz="2000" b="1" dirty="0">
                <a:solidFill>
                  <a:schemeClr val="accent2">
                    <a:lumMod val="40000"/>
                    <a:lumOff val="60000"/>
                  </a:schemeClr>
                </a:solidFill>
              </a:rPr>
              <a:t>Cases</a:t>
            </a:r>
            <a:endParaRPr kumimoji="1" lang="zh-TW" altLang="en-US" sz="2000" b="1" dirty="0">
              <a:solidFill>
                <a:schemeClr val="accent2">
                  <a:lumMod val="40000"/>
                  <a:lumOff val="60000"/>
                </a:schemeClr>
              </a:solidFill>
            </a:endParaRPr>
          </a:p>
        </p:txBody>
      </p:sp>
      <p:sp>
        <p:nvSpPr>
          <p:cNvPr id="25" name="矩形 24"/>
          <p:cNvSpPr/>
          <p:nvPr/>
        </p:nvSpPr>
        <p:spPr>
          <a:xfrm>
            <a:off x="6974498" y="6522090"/>
            <a:ext cx="2863704" cy="253916"/>
          </a:xfrm>
          <a:prstGeom prst="rect">
            <a:avLst/>
          </a:prstGeom>
        </p:spPr>
        <p:txBody>
          <a:bodyPr wrap="square">
            <a:spAutoFit/>
          </a:bodyPr>
          <a:lstStyle/>
          <a:p>
            <a:r>
              <a:rPr lang="en-US" altLang="zh-TW" sz="1050" dirty="0" smtClean="0"/>
              <a:t>Source : DCB Intern Moss Final Presentation</a:t>
            </a:r>
            <a:endParaRPr lang="zh-TW" altLang="en-US" sz="1400" dirty="0"/>
          </a:p>
        </p:txBody>
      </p:sp>
      <p:sp>
        <p:nvSpPr>
          <p:cNvPr id="5" name="圓柱 4"/>
          <p:cNvSpPr/>
          <p:nvPr/>
        </p:nvSpPr>
        <p:spPr bwMode="auto">
          <a:xfrm>
            <a:off x="481753" y="2207855"/>
            <a:ext cx="1211996" cy="1489783"/>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smtClean="0">
                <a:solidFill>
                  <a:sysClr val="windowText" lastClr="000000"/>
                </a:solidFill>
                <a:latin typeface="+mn-ea"/>
              </a:rPr>
              <a:t>Any Website</a:t>
            </a:r>
            <a:endParaRPr lang="en-US" altLang="zh-TW" sz="1200" b="1" dirty="0">
              <a:solidFill>
                <a:sysClr val="windowText" lastClr="000000"/>
              </a:solidFill>
              <a:latin typeface="+mn-ea"/>
            </a:endParaRPr>
          </a:p>
        </p:txBody>
      </p:sp>
      <p:sp>
        <p:nvSpPr>
          <p:cNvPr id="28" name="文字方塊 27">
            <a:extLst>
              <a:ext uri="{FF2B5EF4-FFF2-40B4-BE49-F238E27FC236}">
                <a16:creationId xmlns:a16="http://schemas.microsoft.com/office/drawing/2014/main" id="{6F89D23F-865B-BA46-8CA4-FF338A2E6CD3}"/>
              </a:ext>
            </a:extLst>
          </p:cNvPr>
          <p:cNvSpPr txBox="1"/>
          <p:nvPr/>
        </p:nvSpPr>
        <p:spPr>
          <a:xfrm>
            <a:off x="648" y="979564"/>
            <a:ext cx="2492990" cy="1200329"/>
          </a:xfrm>
          <a:prstGeom prst="rect">
            <a:avLst/>
          </a:prstGeom>
          <a:noFill/>
        </p:spPr>
        <p:txBody>
          <a:bodyPr wrap="none" rtlCol="0">
            <a:spAutoFit/>
          </a:bodyPr>
          <a:lstStyle/>
          <a:p>
            <a:pPr algn="ctr"/>
            <a:r>
              <a:rPr kumimoji="1" lang="en-US" altLang="zh-TW" sz="2400" b="1" dirty="0" smtClean="0">
                <a:solidFill>
                  <a:schemeClr val="accent1"/>
                </a:solidFill>
              </a:rPr>
              <a:t>Any Website </a:t>
            </a:r>
          </a:p>
          <a:p>
            <a:pPr algn="ctr"/>
            <a:r>
              <a:rPr kumimoji="1" lang="en-US" altLang="zh-TW" sz="2400" b="1" dirty="0" smtClean="0">
                <a:solidFill>
                  <a:schemeClr val="accent1"/>
                </a:solidFill>
              </a:rPr>
              <a:t>Data can be our</a:t>
            </a:r>
          </a:p>
          <a:p>
            <a:pPr algn="ctr"/>
            <a:r>
              <a:rPr kumimoji="1" lang="en-US" altLang="zh-TW" sz="2400" b="1" dirty="0" smtClean="0">
                <a:solidFill>
                  <a:schemeClr val="accent1"/>
                </a:solidFill>
              </a:rPr>
              <a:t>Database</a:t>
            </a:r>
          </a:p>
        </p:txBody>
      </p:sp>
      <p:sp>
        <p:nvSpPr>
          <p:cNvPr id="2" name="矩形 1"/>
          <p:cNvSpPr/>
          <p:nvPr/>
        </p:nvSpPr>
        <p:spPr bwMode="auto">
          <a:xfrm>
            <a:off x="36168" y="783035"/>
            <a:ext cx="4717278" cy="3078013"/>
          </a:xfrm>
          <a:prstGeom prst="rect">
            <a:avLst/>
          </a:prstGeom>
          <a:noFill/>
          <a:ln w="5715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1316339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128464" y="2564493"/>
            <a:ext cx="8542264" cy="858952"/>
          </a:xfrm>
        </p:spPr>
        <p:txBody>
          <a:bodyPr/>
          <a:lstStyle/>
          <a:p>
            <a:r>
              <a:rPr lang="en-US" altLang="zh-TW" sz="3600" dirty="0" smtClean="0"/>
              <a:t>Thank you for listening !      </a:t>
            </a:r>
            <a:endParaRPr lang="zh-TW" altLang="en-US" sz="3600" dirty="0"/>
          </a:p>
        </p:txBody>
      </p:sp>
      <p:sp>
        <p:nvSpPr>
          <p:cNvPr id="4" name="文字版面配置區 3"/>
          <p:cNvSpPr>
            <a:spLocks noGrp="1"/>
          </p:cNvSpPr>
          <p:nvPr>
            <p:ph type="body" sz="quarter" idx="16"/>
          </p:nvPr>
        </p:nvSpPr>
        <p:spPr>
          <a:xfrm>
            <a:off x="272480" y="4772638"/>
            <a:ext cx="2089000" cy="336790"/>
          </a:xfrm>
        </p:spPr>
        <p:txBody>
          <a:bodyPr/>
          <a:lstStyle/>
          <a:p>
            <a:r>
              <a:rPr lang="en-US" altLang="zh-TW" sz="1800" b="1" dirty="0" smtClean="0"/>
              <a:t>Ken Chiang </a:t>
            </a:r>
            <a:r>
              <a:rPr lang="zh-TW" altLang="en-US" sz="1800" b="1" dirty="0" smtClean="0"/>
              <a:t>江</a:t>
            </a:r>
            <a:r>
              <a:rPr lang="zh-TW" altLang="en-US" sz="1800" b="1" dirty="0"/>
              <a:t>晨</a:t>
            </a:r>
            <a:r>
              <a:rPr lang="zh-TW" altLang="en-US" sz="1800" b="1" dirty="0" smtClean="0"/>
              <a:t>立</a:t>
            </a:r>
            <a:endParaRPr lang="en-US" altLang="zh-TW" sz="1800" b="1" dirty="0" smtClean="0"/>
          </a:p>
        </p:txBody>
      </p:sp>
      <p:sp>
        <p:nvSpPr>
          <p:cNvPr id="6" name="文字版面配置區 5"/>
          <p:cNvSpPr>
            <a:spLocks noGrp="1"/>
          </p:cNvSpPr>
          <p:nvPr>
            <p:ph type="body" sz="quarter" idx="18"/>
          </p:nvPr>
        </p:nvSpPr>
        <p:spPr/>
        <p:txBody>
          <a:bodyPr/>
          <a:lstStyle/>
          <a:p>
            <a:pPr algn="r"/>
            <a:endParaRPr lang="zh-TW" altLang="en-US" dirty="0"/>
          </a:p>
        </p:txBody>
      </p:sp>
      <p:sp>
        <p:nvSpPr>
          <p:cNvPr id="8" name="文字版面配置區 7"/>
          <p:cNvSpPr>
            <a:spLocks noGrp="1"/>
          </p:cNvSpPr>
          <p:nvPr>
            <p:ph type="body" sz="quarter" idx="17"/>
          </p:nvPr>
        </p:nvSpPr>
        <p:spPr>
          <a:xfrm>
            <a:off x="272480" y="6166753"/>
            <a:ext cx="3960440" cy="288000"/>
          </a:xfrm>
        </p:spPr>
        <p:txBody>
          <a:bodyPr/>
          <a:lstStyle/>
          <a:p>
            <a:r>
              <a:rPr lang="en-US" altLang="zh-TW" dirty="0" smtClean="0"/>
              <a:t>2021/01~06</a:t>
            </a:r>
            <a:endParaRPr lang="zh-TW" altLang="en-US" dirty="0"/>
          </a:p>
          <a:p>
            <a:endParaRPr lang="zh-TW" altLang="en-US" dirty="0"/>
          </a:p>
        </p:txBody>
      </p:sp>
      <p:sp>
        <p:nvSpPr>
          <p:cNvPr id="2" name="矩形 1"/>
          <p:cNvSpPr/>
          <p:nvPr/>
        </p:nvSpPr>
        <p:spPr>
          <a:xfrm>
            <a:off x="140525" y="5169265"/>
            <a:ext cx="5914404" cy="369332"/>
          </a:xfrm>
          <a:prstGeom prst="rect">
            <a:avLst/>
          </a:prstGeom>
        </p:spPr>
        <p:txBody>
          <a:bodyPr wrap="square">
            <a:spAutoFit/>
          </a:bodyPr>
          <a:lstStyle/>
          <a:p>
            <a:r>
              <a:rPr lang="en-US" altLang="zh-TW" dirty="0"/>
              <a:t>Direct Business Division </a:t>
            </a:r>
            <a:r>
              <a:rPr lang="en-US" altLang="zh-TW" dirty="0" smtClean="0"/>
              <a:t>/</a:t>
            </a:r>
            <a:r>
              <a:rPr lang="zh-TW" altLang="en-US" dirty="0"/>
              <a:t> </a:t>
            </a:r>
            <a:r>
              <a:rPr lang="en-US" altLang="zh-TW" dirty="0" smtClean="0"/>
              <a:t>Customer </a:t>
            </a:r>
            <a:r>
              <a:rPr lang="en-US" altLang="zh-TW" dirty="0"/>
              <a:t>&amp; Service Section</a:t>
            </a:r>
            <a:endParaRPr lang="zh-TW" altLang="en-US" dirty="0"/>
          </a:p>
        </p:txBody>
      </p:sp>
      <p:sp>
        <p:nvSpPr>
          <p:cNvPr id="7" name="矩形 6"/>
          <p:cNvSpPr/>
          <p:nvPr/>
        </p:nvSpPr>
        <p:spPr>
          <a:xfrm>
            <a:off x="140525" y="5598434"/>
            <a:ext cx="5184576" cy="369332"/>
          </a:xfrm>
          <a:prstGeom prst="rect">
            <a:avLst/>
          </a:prstGeom>
        </p:spPr>
        <p:txBody>
          <a:bodyPr wrap="square">
            <a:spAutoFit/>
          </a:bodyPr>
          <a:lstStyle/>
          <a:p>
            <a:r>
              <a:rPr lang="en-US" altLang="zh-TW" dirty="0" err="1"/>
              <a:t>Regtech</a:t>
            </a:r>
            <a:r>
              <a:rPr lang="en-US" altLang="zh-TW" dirty="0"/>
              <a:t> Development and Data Analysis Intern</a:t>
            </a:r>
          </a:p>
        </p:txBody>
      </p:sp>
      <p:sp>
        <p:nvSpPr>
          <p:cNvPr id="9" name="矩形 8"/>
          <p:cNvSpPr/>
          <p:nvPr/>
        </p:nvSpPr>
        <p:spPr>
          <a:xfrm>
            <a:off x="1064568" y="3606778"/>
            <a:ext cx="9893324" cy="646331"/>
          </a:xfrm>
          <a:prstGeom prst="rect">
            <a:avLst/>
          </a:prstGeom>
        </p:spPr>
        <p:txBody>
          <a:bodyPr wrap="square">
            <a:spAutoFit/>
          </a:bodyPr>
          <a:lstStyle/>
          <a:p>
            <a:r>
              <a:rPr lang="en-US" altLang="zh-TW" dirty="0">
                <a:solidFill>
                  <a:srgbClr val="EA4335"/>
                </a:solidFill>
                <a:latin typeface="arial" panose="020B0604020202020204" pitchFamily="34" charset="0"/>
              </a:rPr>
              <a:t>You can</a:t>
            </a:r>
            <a:r>
              <a:rPr lang="en-US" altLang="zh-TW" dirty="0">
                <a:solidFill>
                  <a:srgbClr val="4D5156"/>
                </a:solidFill>
                <a:latin typeface="arial" panose="020B0604020202020204" pitchFamily="34" charset="0"/>
              </a:rPr>
              <a:t>'t </a:t>
            </a:r>
            <a:r>
              <a:rPr lang="en-US" altLang="zh-TW" dirty="0">
                <a:solidFill>
                  <a:srgbClr val="EA4335"/>
                </a:solidFill>
                <a:latin typeface="arial" panose="020B0604020202020204" pitchFamily="34" charset="0"/>
              </a:rPr>
              <a:t>connect the dots</a:t>
            </a:r>
            <a:r>
              <a:rPr lang="en-US" altLang="zh-TW" dirty="0">
                <a:solidFill>
                  <a:srgbClr val="4D5156"/>
                </a:solidFill>
                <a:latin typeface="arial" panose="020B0604020202020204" pitchFamily="34" charset="0"/>
              </a:rPr>
              <a:t> looking forward; </a:t>
            </a:r>
            <a:endParaRPr lang="en-US" altLang="zh-TW" dirty="0" smtClean="0">
              <a:solidFill>
                <a:srgbClr val="4D5156"/>
              </a:solidFill>
              <a:latin typeface="arial" panose="020B0604020202020204" pitchFamily="34" charset="0"/>
            </a:endParaRPr>
          </a:p>
          <a:p>
            <a:r>
              <a:rPr lang="en-US" altLang="zh-TW" dirty="0" smtClean="0">
                <a:solidFill>
                  <a:srgbClr val="EA4335"/>
                </a:solidFill>
                <a:latin typeface="arial" panose="020B0604020202020204" pitchFamily="34" charset="0"/>
              </a:rPr>
              <a:t>			you </a:t>
            </a:r>
            <a:r>
              <a:rPr lang="en-US" altLang="zh-TW" dirty="0">
                <a:solidFill>
                  <a:srgbClr val="EA4335"/>
                </a:solidFill>
                <a:latin typeface="arial" panose="020B0604020202020204" pitchFamily="34" charset="0"/>
              </a:rPr>
              <a:t>can only connect</a:t>
            </a:r>
            <a:r>
              <a:rPr lang="en-US" altLang="zh-TW" dirty="0">
                <a:solidFill>
                  <a:srgbClr val="4D5156"/>
                </a:solidFill>
                <a:latin typeface="arial" panose="020B0604020202020204" pitchFamily="34" charset="0"/>
              </a:rPr>
              <a:t> them looking backwards.</a:t>
            </a:r>
            <a:endParaRPr lang="zh-TW" altLang="en-US" dirty="0"/>
          </a:p>
        </p:txBody>
      </p:sp>
    </p:spTree>
    <p:extLst>
      <p:ext uri="{BB962C8B-B14F-4D97-AF65-F5344CB8AC3E}">
        <p14:creationId xmlns:p14="http://schemas.microsoft.com/office/powerpoint/2010/main" val="1336089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3</a:t>
            </a:fld>
            <a:endParaRPr lang="zh-TW" altLang="en-US" dirty="0"/>
          </a:p>
        </p:txBody>
      </p:sp>
      <p:sp>
        <p:nvSpPr>
          <p:cNvPr id="3" name="標題 2"/>
          <p:cNvSpPr>
            <a:spLocks noGrp="1"/>
          </p:cNvSpPr>
          <p:nvPr>
            <p:ph type="title"/>
          </p:nvPr>
        </p:nvSpPr>
        <p:spPr/>
        <p:txBody>
          <a:bodyPr/>
          <a:lstStyle/>
          <a:p>
            <a:pPr algn="ctr"/>
            <a:r>
              <a:rPr lang="en-US" altLang="zh-TW" dirty="0" smtClean="0"/>
              <a:t>EDD</a:t>
            </a:r>
            <a:r>
              <a:rPr lang="zh-TW" altLang="en-US" dirty="0" smtClean="0"/>
              <a:t> 態樣報表過濾</a:t>
            </a:r>
            <a:endParaRPr lang="zh-TW" altLang="en-US" dirty="0"/>
          </a:p>
        </p:txBody>
      </p:sp>
      <p:sp>
        <p:nvSpPr>
          <p:cNvPr id="7" name="圓柱 6"/>
          <p:cNvSpPr/>
          <p:nvPr/>
        </p:nvSpPr>
        <p:spPr bwMode="auto">
          <a:xfrm>
            <a:off x="554260" y="1018731"/>
            <a:ext cx="1694309" cy="79208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a:latin typeface="Arial" charset="0"/>
              </a:rPr>
              <a:t>把</a:t>
            </a:r>
            <a:r>
              <a:rPr lang="zh-TW" altLang="en-US" sz="1200" b="1" dirty="0" smtClean="0">
                <a:latin typeface="Arial" charset="0"/>
              </a:rPr>
              <a:t>所有態樣報表的資料作為 </a:t>
            </a:r>
            <a:r>
              <a:rPr lang="en-US" altLang="zh-TW" sz="1200" b="1" dirty="0" smtClean="0">
                <a:latin typeface="Arial" charset="0"/>
              </a:rPr>
              <a:t>Input Data</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9" name="向右箭號 8"/>
          <p:cNvSpPr/>
          <p:nvPr/>
        </p:nvSpPr>
        <p:spPr bwMode="auto">
          <a:xfrm>
            <a:off x="2515649" y="1630799"/>
            <a:ext cx="792088"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0" name="向右箭號 9"/>
          <p:cNvSpPr/>
          <p:nvPr/>
        </p:nvSpPr>
        <p:spPr bwMode="auto">
          <a:xfrm>
            <a:off x="6049115" y="1747580"/>
            <a:ext cx="792088"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圓角矩形 10"/>
          <p:cNvSpPr/>
          <p:nvPr/>
        </p:nvSpPr>
        <p:spPr bwMode="auto">
          <a:xfrm>
            <a:off x="7056370" y="1065428"/>
            <a:ext cx="2353658" cy="705440"/>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a:latin typeface="Arial" charset="0"/>
              </a:rPr>
              <a:t>快速判別</a:t>
            </a:r>
            <a:r>
              <a:rPr lang="zh-TW" altLang="en-US" sz="1200" b="1" dirty="0" smtClean="0">
                <a:latin typeface="Arial" charset="0"/>
              </a:rPr>
              <a:t>出 </a:t>
            </a:r>
            <a:r>
              <a:rPr lang="en-US" altLang="zh-TW" sz="1200" b="1" dirty="0" smtClean="0">
                <a:latin typeface="Arial" charset="0"/>
              </a:rPr>
              <a:t>EDD</a:t>
            </a:r>
            <a:r>
              <a:rPr lang="zh-TW" altLang="en-US" sz="1200" b="1" dirty="0" smtClean="0">
                <a:latin typeface="Arial" charset="0"/>
              </a:rPr>
              <a:t> 風險客戶名單</a:t>
            </a:r>
            <a:endParaRPr lang="en-US" altLang="zh-TW" sz="1200" b="1" dirty="0" smtClean="0">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smtClean="0">
                <a:latin typeface="Arial" charset="0"/>
              </a:rPr>
              <a:t>該月的異常交易行為</a:t>
            </a:r>
            <a:endParaRPr kumimoji="0" lang="zh-TW" altLang="en-US" sz="1200" b="1" i="0" u="none" strike="noStrike" cap="none" normalizeH="0" baseline="0" dirty="0" smtClean="0">
              <a:ln>
                <a:noFill/>
              </a:ln>
              <a:solidFill>
                <a:schemeClr val="tx1"/>
              </a:solidFill>
              <a:effectLst/>
              <a:latin typeface="Arial" charset="0"/>
            </a:endParaRPr>
          </a:p>
        </p:txBody>
      </p:sp>
      <p:pic>
        <p:nvPicPr>
          <p:cNvPr id="5122"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3606331" y="1369704"/>
            <a:ext cx="2335805" cy="1077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格 12"/>
          <p:cNvGraphicFramePr>
            <a:graphicFrameLocks noGrp="1"/>
          </p:cNvGraphicFramePr>
          <p:nvPr>
            <p:extLst>
              <p:ext uri="{D42A27DB-BD31-4B8C-83A1-F6EECF244321}">
                <p14:modId xmlns:p14="http://schemas.microsoft.com/office/powerpoint/2010/main" val="1790323908"/>
              </p:ext>
            </p:extLst>
          </p:nvPr>
        </p:nvGraphicFramePr>
        <p:xfrm>
          <a:off x="1352600" y="2803834"/>
          <a:ext cx="7078906" cy="3895037"/>
        </p:xfrm>
        <a:graphic>
          <a:graphicData uri="http://schemas.openxmlformats.org/drawingml/2006/table">
            <a:tbl>
              <a:tblPr/>
              <a:tblGrid>
                <a:gridCol w="550850">
                  <a:extLst>
                    <a:ext uri="{9D8B030D-6E8A-4147-A177-3AD203B41FA5}">
                      <a16:colId xmlns:a16="http://schemas.microsoft.com/office/drawing/2014/main" val="3051523785"/>
                    </a:ext>
                  </a:extLst>
                </a:gridCol>
                <a:gridCol w="1761271">
                  <a:extLst>
                    <a:ext uri="{9D8B030D-6E8A-4147-A177-3AD203B41FA5}">
                      <a16:colId xmlns:a16="http://schemas.microsoft.com/office/drawing/2014/main" val="932938291"/>
                    </a:ext>
                  </a:extLst>
                </a:gridCol>
                <a:gridCol w="3005515">
                  <a:extLst>
                    <a:ext uri="{9D8B030D-6E8A-4147-A177-3AD203B41FA5}">
                      <a16:colId xmlns:a16="http://schemas.microsoft.com/office/drawing/2014/main" val="1682281863"/>
                    </a:ext>
                  </a:extLst>
                </a:gridCol>
                <a:gridCol w="1014723">
                  <a:extLst>
                    <a:ext uri="{9D8B030D-6E8A-4147-A177-3AD203B41FA5}">
                      <a16:colId xmlns:a16="http://schemas.microsoft.com/office/drawing/2014/main" val="1227516595"/>
                    </a:ext>
                  </a:extLst>
                </a:gridCol>
                <a:gridCol w="746547">
                  <a:extLst>
                    <a:ext uri="{9D8B030D-6E8A-4147-A177-3AD203B41FA5}">
                      <a16:colId xmlns:a16="http://schemas.microsoft.com/office/drawing/2014/main" val="2067528839"/>
                    </a:ext>
                  </a:extLst>
                </a:gridCol>
              </a:tblGrid>
              <a:tr h="144002">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戶號</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戶名</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報表月份 </a:t>
                      </a:r>
                      <a:r>
                        <a:rPr lang="en-US" altLang="zh-TW" sz="1000" b="0" i="0" u="none" strike="noStrike" dirty="0">
                          <a:solidFill>
                            <a:schemeClr val="bg2"/>
                          </a:solidFill>
                          <a:effectLst/>
                          <a:latin typeface="微软雅黑" panose="020B0503020204020204" pitchFamily="34" charset="-122"/>
                          <a:ea typeface="微软雅黑" panose="020B0503020204020204" pitchFamily="34" charset="-122"/>
                        </a:rPr>
                        <a:t>: 202109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出現態樣次數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chemeClr val="bg2"/>
                          </a:solidFill>
                          <a:effectLst/>
                          <a:latin typeface="微软雅黑" panose="020B0503020204020204" pitchFamily="34" charset="-122"/>
                          <a:ea typeface="微软雅黑" panose="020B0503020204020204" pitchFamily="34" charset="-122"/>
                        </a:rPr>
                        <a:t>Division</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115073758"/>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140838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王圭容</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8158474"/>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98686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聯邦商業銀行股份有限公司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1541517"/>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311261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林瑞凱</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#11 #13 #13R #14 #14R #15 #15R #6 #6R #7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419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11860429"/>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312148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白冬英</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#13R #14R #15 #15R #6R #7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355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5419373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2195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台北富邦商業銀行股份有限公司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29266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252326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南山人壽保險股份有限公司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1806018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98854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柳伊湄</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3091759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87432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林宜裕</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5610074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83783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台中商業銀行股份有限公司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1806117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237726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劉騰隆</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3241459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312150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林逸宣</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#13R #14R #15R #6R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357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6419926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312151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林逸祐</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#11 #13R #14R #15 #15R #6R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365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1068850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318643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梁愷</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4813831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黃謙</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1088164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莊榆棼</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6034892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林淑齡</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875789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何珮綺</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461128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320628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林姿君</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1785939"/>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320630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陳梅鳳</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4297209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320679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楊秋桂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7215312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320681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蔡惠如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4596285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320714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張麗美</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0870091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320868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陳梅君</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19389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林惠玲</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9559673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陳麗如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6535927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蔡慧琳</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0712051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321161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康美蝶</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1258606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321162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鄢琳麗</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7884647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321297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若琦</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827373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321298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吳麗紅</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14626840"/>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322157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黃秀雯</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564385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321619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劉慧雯</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6225075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323023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蔡幸桑</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712298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323137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豐聖興業股份有限公司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268452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323352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謝慧敏</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19688084"/>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323354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鍾宜靜</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749574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322009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CANVAS AGENTS LIMITED</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4274054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99077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林季臻</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CB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extLst>
                  <a:ext uri="{0D108BD9-81ED-4DB2-BD59-A6C34878D82A}">
                    <a16:rowId xmlns:a16="http://schemas.microsoft.com/office/drawing/2014/main" val="2700119466"/>
                  </a:ext>
                </a:extLst>
              </a:tr>
            </a:tbl>
          </a:graphicData>
        </a:graphic>
      </p:graphicFrame>
      <p:sp>
        <p:nvSpPr>
          <p:cNvPr id="16" name="矩形 15"/>
          <p:cNvSpPr/>
          <p:nvPr/>
        </p:nvSpPr>
        <p:spPr bwMode="auto">
          <a:xfrm>
            <a:off x="595091" y="2005950"/>
            <a:ext cx="1621963" cy="515025"/>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Arial" charset="0"/>
              </a:rPr>
              <a:t>在態樣報表過多的 </a:t>
            </a:r>
            <a:r>
              <a:rPr lang="en-US" altLang="zh-TW" sz="1200" b="1" dirty="0" smtClean="0">
                <a:latin typeface="Arial" charset="0"/>
              </a:rPr>
              <a:t>EDD</a:t>
            </a:r>
            <a:r>
              <a:rPr lang="zh-TW" altLang="en-US" sz="1200" b="1" dirty="0" smtClean="0">
                <a:latin typeface="Arial" charset="0"/>
              </a:rPr>
              <a:t> 客戶</a:t>
            </a:r>
            <a:endParaRPr lang="en-US" altLang="zh-TW" sz="1200" b="1" dirty="0" smtClean="0">
              <a:latin typeface="Arial" charset="0"/>
            </a:endParaRPr>
          </a:p>
        </p:txBody>
      </p:sp>
      <p:sp>
        <p:nvSpPr>
          <p:cNvPr id="18" name="矩形 17"/>
          <p:cNvSpPr/>
          <p:nvPr/>
        </p:nvSpPr>
        <p:spPr bwMode="auto">
          <a:xfrm>
            <a:off x="7226672" y="2005950"/>
            <a:ext cx="2013055" cy="547129"/>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EDD </a:t>
            </a:r>
            <a:r>
              <a:rPr lang="zh-TW" altLang="en-US" sz="1200" b="1" dirty="0" smtClean="0">
                <a:latin typeface="Arial" charset="0"/>
              </a:rPr>
              <a:t>客戶交易分析</a:t>
            </a:r>
            <a:endParaRPr lang="en-US" altLang="zh-TW" sz="1200" b="1" dirty="0" smtClean="0">
              <a:latin typeface="Arial" charset="0"/>
            </a:endParaRPr>
          </a:p>
        </p:txBody>
      </p:sp>
      <p:sp>
        <p:nvSpPr>
          <p:cNvPr id="17" name="矩形 16"/>
          <p:cNvSpPr/>
          <p:nvPr/>
        </p:nvSpPr>
        <p:spPr bwMode="auto">
          <a:xfrm>
            <a:off x="1352600" y="2983152"/>
            <a:ext cx="2304256" cy="3715720"/>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717848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4</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smtClean="0"/>
              <a:t>EDD</a:t>
            </a:r>
            <a:r>
              <a:rPr lang="zh-TW" altLang="en-US" dirty="0" smtClean="0"/>
              <a:t> 客戶交易分析</a:t>
            </a:r>
            <a:endParaRPr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505578552"/>
              </p:ext>
            </p:extLst>
          </p:nvPr>
        </p:nvGraphicFramePr>
        <p:xfrm>
          <a:off x="938254" y="1030767"/>
          <a:ext cx="8284813" cy="28089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p:cNvGraphicFramePr>
            <a:graphicFrameLocks/>
          </p:cNvGraphicFramePr>
          <p:nvPr>
            <p:extLst>
              <p:ext uri="{D42A27DB-BD31-4B8C-83A1-F6EECF244321}">
                <p14:modId xmlns:p14="http://schemas.microsoft.com/office/powerpoint/2010/main" val="1309935856"/>
              </p:ext>
            </p:extLst>
          </p:nvPr>
        </p:nvGraphicFramePr>
        <p:xfrm>
          <a:off x="938254" y="4002436"/>
          <a:ext cx="8302031" cy="25746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4965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5</a:t>
            </a:fld>
            <a:endParaRPr lang="zh-TW" altLang="en-US" dirty="0"/>
          </a:p>
        </p:txBody>
      </p:sp>
      <p:sp>
        <p:nvSpPr>
          <p:cNvPr id="3" name="標題 2"/>
          <p:cNvSpPr>
            <a:spLocks noGrp="1"/>
          </p:cNvSpPr>
          <p:nvPr>
            <p:ph type="title"/>
          </p:nvPr>
        </p:nvSpPr>
        <p:spPr/>
        <p:txBody>
          <a:bodyPr/>
          <a:lstStyle/>
          <a:p>
            <a:pPr algn="ctr"/>
            <a:r>
              <a:rPr lang="en-US" altLang="zh-TW" dirty="0"/>
              <a:t>EDD</a:t>
            </a:r>
            <a:r>
              <a:rPr lang="zh-TW" altLang="en-US" dirty="0"/>
              <a:t> 客戶交易分析</a:t>
            </a:r>
          </a:p>
        </p:txBody>
      </p:sp>
      <p:graphicFrame>
        <p:nvGraphicFramePr>
          <p:cNvPr id="5" name="圖表 4"/>
          <p:cNvGraphicFramePr>
            <a:graphicFrameLocks/>
          </p:cNvGraphicFramePr>
          <p:nvPr>
            <p:extLst>
              <p:ext uri="{D42A27DB-BD31-4B8C-83A1-F6EECF244321}">
                <p14:modId xmlns:p14="http://schemas.microsoft.com/office/powerpoint/2010/main" val="1408804680"/>
              </p:ext>
            </p:extLst>
          </p:nvPr>
        </p:nvGraphicFramePr>
        <p:xfrm>
          <a:off x="365347" y="1124744"/>
          <a:ext cx="9399705" cy="5308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9757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632520" y="4077072"/>
            <a:ext cx="4968552" cy="1292448"/>
          </a:xfrm>
        </p:spPr>
        <p:txBody>
          <a:bodyPr/>
          <a:lstStyle/>
          <a:p>
            <a:pPr defTabSz="914400" eaLnBrk="0" hangingPunct="0"/>
            <a:r>
              <a:rPr lang="en-US" altLang="zh-TW" dirty="0" smtClean="0">
                <a:latin typeface="Arial" charset="0"/>
              </a:rPr>
              <a:t>C&amp;I – Sales Report , </a:t>
            </a:r>
          </a:p>
          <a:p>
            <a:pPr defTabSz="914400" eaLnBrk="0" hangingPunct="0"/>
            <a:r>
              <a:rPr lang="en-US" altLang="zh-TW" dirty="0">
                <a:latin typeface="Arial" charset="0"/>
              </a:rPr>
              <a:t>	</a:t>
            </a:r>
            <a:r>
              <a:rPr lang="en-US" altLang="zh-TW" dirty="0" smtClean="0">
                <a:latin typeface="Arial" charset="0"/>
              </a:rPr>
              <a:t> Sales Performance , </a:t>
            </a:r>
            <a:endParaRPr lang="en-US" altLang="zh-TW" dirty="0">
              <a:latin typeface="Arial" charset="0"/>
            </a:endParaRPr>
          </a:p>
          <a:p>
            <a:pPr defTabSz="914400" eaLnBrk="0" hangingPunct="0"/>
            <a:r>
              <a:rPr lang="en-US" altLang="zh-TW" dirty="0" smtClean="0">
                <a:latin typeface="Arial" charset="0"/>
              </a:rPr>
              <a:t>	 Customer Portfolio</a:t>
            </a:r>
            <a:endParaRPr lang="zh-TW" altLang="en-US" dirty="0" err="1">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509398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7</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latin typeface="Arial" charset="0"/>
              </a:rPr>
              <a:t>Sales Report </a:t>
            </a:r>
            <a:r>
              <a:rPr lang="en-US" altLang="zh-TW" dirty="0" smtClean="0">
                <a:latin typeface="Arial" charset="0"/>
              </a:rPr>
              <a:t>&amp; Sales </a:t>
            </a:r>
            <a:r>
              <a:rPr lang="en-US" altLang="zh-TW" dirty="0">
                <a:latin typeface="Arial" charset="0"/>
              </a:rPr>
              <a:t>Performance </a:t>
            </a:r>
            <a:endParaRPr lang="zh-TW" altLang="en-US" dirty="0"/>
          </a:p>
        </p:txBody>
      </p:sp>
      <p:sp>
        <p:nvSpPr>
          <p:cNvPr id="5" name="圓柱 4"/>
          <p:cNvSpPr/>
          <p:nvPr/>
        </p:nvSpPr>
        <p:spPr bwMode="auto">
          <a:xfrm>
            <a:off x="1447646" y="980658"/>
            <a:ext cx="1440160" cy="145054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Sales Assistance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Arial" charset="0"/>
              </a:rPr>
              <a:t>Database</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7" name="向右箭號 6"/>
          <p:cNvSpPr/>
          <p:nvPr/>
        </p:nvSpPr>
        <p:spPr bwMode="auto">
          <a:xfrm rot="5400000">
            <a:off x="1711582" y="2755460"/>
            <a:ext cx="880089"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8" name="矩形 7"/>
          <p:cNvSpPr/>
          <p:nvPr/>
        </p:nvSpPr>
        <p:spPr>
          <a:xfrm>
            <a:off x="1295838" y="2525653"/>
            <a:ext cx="747320" cy="646331"/>
          </a:xfrm>
          <a:prstGeom prst="rect">
            <a:avLst/>
          </a:prstGeom>
        </p:spPr>
        <p:txBody>
          <a:bodyPr wrap="none">
            <a:spAutoFit/>
          </a:bodyPr>
          <a:lstStyle/>
          <a:p>
            <a:pPr algn="ctr" eaLnBrk="0" fontAlgn="base" hangingPunct="0">
              <a:spcBef>
                <a:spcPct val="0"/>
              </a:spcBef>
              <a:spcAft>
                <a:spcPct val="0"/>
              </a:spcAft>
            </a:pPr>
            <a:r>
              <a:rPr lang="en-US" altLang="zh-TW" sz="1200" b="1" dirty="0">
                <a:latin typeface="Arial" charset="0"/>
              </a:rPr>
              <a:t>Extract </a:t>
            </a:r>
            <a:endParaRPr lang="en-US" altLang="zh-TW" sz="1200" b="1" dirty="0" smtClean="0">
              <a:latin typeface="Arial" charset="0"/>
            </a:endParaRPr>
          </a:p>
          <a:p>
            <a:pPr algn="ctr" eaLnBrk="0" fontAlgn="base" hangingPunct="0">
              <a:spcBef>
                <a:spcPct val="0"/>
              </a:spcBef>
              <a:spcAft>
                <a:spcPct val="0"/>
              </a:spcAft>
            </a:pPr>
            <a:r>
              <a:rPr lang="en-US" altLang="zh-TW" sz="1200" b="1" dirty="0" smtClean="0">
                <a:latin typeface="Arial" charset="0"/>
              </a:rPr>
              <a:t>Excel </a:t>
            </a:r>
          </a:p>
          <a:p>
            <a:pPr algn="ctr" eaLnBrk="0" fontAlgn="base" hangingPunct="0">
              <a:spcBef>
                <a:spcPct val="0"/>
              </a:spcBef>
              <a:spcAft>
                <a:spcPct val="0"/>
              </a:spcAft>
            </a:pPr>
            <a:r>
              <a:rPr lang="en-US" altLang="zh-TW" sz="1200" b="1" dirty="0" smtClean="0">
                <a:latin typeface="Arial" charset="0"/>
              </a:rPr>
              <a:t>Data</a:t>
            </a:r>
            <a:endParaRPr lang="zh-TW" altLang="en-US" sz="1200" b="1" dirty="0" err="1">
              <a:latin typeface="Arial" charset="0"/>
            </a:endParaRPr>
          </a:p>
        </p:txBody>
      </p:sp>
      <p:pic>
        <p:nvPicPr>
          <p:cNvPr id="10"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727339" y="3893020"/>
            <a:ext cx="1278015" cy="7452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教學] Excel VBA 錄製巨集，免寫程式也可自製專屬的爬蟲工具(股票資料為例) | 梅問題．教學網"/>
          <p:cNvPicPr>
            <a:picLocks noChangeAspect="1" noChangeArrowheads="1"/>
          </p:cNvPicPr>
          <p:nvPr/>
        </p:nvPicPr>
        <p:blipFill rotWithShape="1">
          <a:blip r:embed="rId3">
            <a:extLst>
              <a:ext uri="{28A0092B-C50C-407E-A947-70E740481C1C}">
                <a14:useLocalDpi xmlns:a14="http://schemas.microsoft.com/office/drawing/2010/main" val="0"/>
              </a:ext>
            </a:extLst>
          </a:blip>
          <a:srcRect b="32170"/>
          <a:stretch/>
        </p:blipFill>
        <p:spPr bwMode="auto">
          <a:xfrm>
            <a:off x="2362067" y="3893020"/>
            <a:ext cx="1380679" cy="726587"/>
          </a:xfrm>
          <a:prstGeom prst="rect">
            <a:avLst/>
          </a:prstGeom>
          <a:noFill/>
          <a:extLst>
            <a:ext uri="{909E8E84-426E-40DD-AFC4-6F175D3DCCD1}">
              <a14:hiddenFill xmlns:a14="http://schemas.microsoft.com/office/drawing/2010/main">
                <a:solidFill>
                  <a:srgbClr val="FFFFFF"/>
                </a:solidFill>
              </a14:hiddenFill>
            </a:ext>
          </a:extLst>
        </p:spPr>
      </p:pic>
      <p:sp>
        <p:nvSpPr>
          <p:cNvPr id="11" name="左大括弧 10"/>
          <p:cNvSpPr/>
          <p:nvPr/>
        </p:nvSpPr>
        <p:spPr bwMode="auto">
          <a:xfrm rot="5400000">
            <a:off x="1863594" y="4606677"/>
            <a:ext cx="576064" cy="1675016"/>
          </a:xfrm>
          <a:prstGeom prst="leftBrace">
            <a:avLst>
              <a:gd name="adj1" fmla="val 60130"/>
              <a:gd name="adj2" fmla="val 50000"/>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
        <p:nvSpPr>
          <p:cNvPr id="16" name="圓角矩形 15"/>
          <p:cNvSpPr/>
          <p:nvPr/>
        </p:nvSpPr>
        <p:spPr bwMode="auto">
          <a:xfrm>
            <a:off x="582181" y="5805265"/>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a:t>
            </a:r>
          </a:p>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dirty="0" smtClean="0">
                <a:ln>
                  <a:noFill/>
                </a:ln>
                <a:solidFill>
                  <a:schemeClr val="tx1"/>
                </a:solidFill>
                <a:effectLst/>
                <a:latin typeface="Arial" charset="0"/>
              </a:rPr>
              <a:t>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7" name="圓角矩形 16"/>
          <p:cNvSpPr/>
          <p:nvPr/>
        </p:nvSpPr>
        <p:spPr bwMode="auto">
          <a:xfrm>
            <a:off x="2403969" y="5805265"/>
            <a:ext cx="1664772"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altLang="zh-TW" sz="1400" b="1" dirty="0" smtClean="0">
                <a:latin typeface="Arial" charset="0"/>
              </a:rPr>
              <a:t>Calculate Key Performance</a:t>
            </a:r>
            <a:endParaRPr kumimoji="0" lang="zh-TW" altLang="en-US" sz="1400" b="1" i="0" u="none" strike="noStrike" cap="none" normalizeH="0" baseline="0" dirty="0" smtClean="0">
              <a:ln>
                <a:noFill/>
              </a:ln>
              <a:solidFill>
                <a:schemeClr val="tx1"/>
              </a:solidFill>
              <a:effectLst/>
              <a:latin typeface="Arial" charset="0"/>
            </a:endParaRPr>
          </a:p>
        </p:txBody>
      </p:sp>
      <p:sp>
        <p:nvSpPr>
          <p:cNvPr id="18" name="圓角矩形 17"/>
          <p:cNvSpPr/>
          <p:nvPr/>
        </p:nvSpPr>
        <p:spPr bwMode="auto">
          <a:xfrm>
            <a:off x="5745088" y="1846092"/>
            <a:ext cx="2353658"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9" name="圓角矩形 18"/>
          <p:cNvSpPr/>
          <p:nvPr/>
        </p:nvSpPr>
        <p:spPr bwMode="auto">
          <a:xfrm>
            <a:off x="4374932" y="2525653"/>
            <a:ext cx="5328592" cy="2952328"/>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22" name="圓角矩形 21"/>
          <p:cNvSpPr/>
          <p:nvPr/>
        </p:nvSpPr>
        <p:spPr bwMode="auto">
          <a:xfrm>
            <a:off x="4620731" y="2826780"/>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Current AUM</a:t>
            </a:r>
            <a:endParaRPr kumimoji="0" lang="zh-TW" altLang="en-US" sz="1400" b="1" i="0" u="none" strike="noStrike" cap="none" normalizeH="0" baseline="0" dirty="0" smtClean="0">
              <a:ln>
                <a:noFill/>
              </a:ln>
              <a:solidFill>
                <a:schemeClr val="bg2"/>
              </a:solidFill>
              <a:effectLst/>
              <a:latin typeface="Arial" charset="0"/>
            </a:endParaRPr>
          </a:p>
        </p:txBody>
      </p:sp>
      <p:sp>
        <p:nvSpPr>
          <p:cNvPr id="23" name="圓角矩形 22"/>
          <p:cNvSpPr/>
          <p:nvPr/>
        </p:nvSpPr>
        <p:spPr bwMode="auto">
          <a:xfrm>
            <a:off x="4620731" y="372670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Average AUM</a:t>
            </a:r>
            <a:endParaRPr kumimoji="0" lang="zh-TW" altLang="en-US" sz="1400" b="1" i="0" u="none" strike="noStrike" cap="none" normalizeH="0" baseline="0" dirty="0" smtClean="0">
              <a:ln>
                <a:noFill/>
              </a:ln>
              <a:solidFill>
                <a:schemeClr val="bg2"/>
              </a:solidFill>
              <a:effectLst/>
              <a:latin typeface="Arial" charset="0"/>
            </a:endParaRPr>
          </a:p>
        </p:txBody>
      </p:sp>
      <p:sp>
        <p:nvSpPr>
          <p:cNvPr id="24" name="圓角矩形 23"/>
          <p:cNvSpPr/>
          <p:nvPr/>
        </p:nvSpPr>
        <p:spPr bwMode="auto">
          <a:xfrm>
            <a:off x="4620731" y="4626166"/>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Number of AUM by Sector </a:t>
            </a:r>
            <a:endParaRPr kumimoji="0" lang="zh-TW" altLang="en-US" sz="1400" b="1" i="0" u="none" strike="noStrike" cap="none" normalizeH="0" baseline="0" dirty="0" smtClean="0">
              <a:ln>
                <a:noFill/>
              </a:ln>
              <a:solidFill>
                <a:schemeClr val="bg2"/>
              </a:solidFill>
              <a:effectLst/>
              <a:latin typeface="Arial" charset="0"/>
            </a:endParaRPr>
          </a:p>
        </p:txBody>
      </p:sp>
      <p:sp>
        <p:nvSpPr>
          <p:cNvPr id="26" name="圓角矩形 25"/>
          <p:cNvSpPr/>
          <p:nvPr/>
        </p:nvSpPr>
        <p:spPr bwMode="auto">
          <a:xfrm>
            <a:off x="7967921" y="3689200"/>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err="1" smtClean="0">
                <a:ln>
                  <a:noFill/>
                </a:ln>
                <a:solidFill>
                  <a:schemeClr val="bg2"/>
                </a:solidFill>
                <a:effectLst/>
                <a:latin typeface="Arial" charset="0"/>
              </a:rPr>
              <a:t>Foc</a:t>
            </a:r>
            <a:r>
              <a:rPr kumimoji="0" lang="en-US" altLang="zh-TW" sz="1400" b="1" i="0" u="none" strike="noStrike" cap="none" normalizeH="0" dirty="0" smtClean="0">
                <a:ln>
                  <a:noFill/>
                </a:ln>
                <a:solidFill>
                  <a:schemeClr val="bg2"/>
                </a:solidFill>
                <a:effectLst/>
                <a:latin typeface="Arial" charset="0"/>
              </a:rPr>
              <a:t> &amp; Pro Fund Performance </a:t>
            </a:r>
            <a:endParaRPr kumimoji="0" lang="zh-TW" altLang="en-US" sz="1400" b="1" i="0" u="none" strike="noStrike" cap="none" normalizeH="0" baseline="0" dirty="0" smtClean="0">
              <a:ln>
                <a:noFill/>
              </a:ln>
              <a:solidFill>
                <a:schemeClr val="bg2"/>
              </a:solidFill>
              <a:effectLst/>
              <a:latin typeface="Arial" charset="0"/>
            </a:endParaRPr>
          </a:p>
        </p:txBody>
      </p:sp>
      <p:sp>
        <p:nvSpPr>
          <p:cNvPr id="27" name="圓角矩形 26"/>
          <p:cNvSpPr/>
          <p:nvPr/>
        </p:nvSpPr>
        <p:spPr bwMode="auto">
          <a:xfrm>
            <a:off x="7961869" y="2826780"/>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Weekly</a:t>
            </a:r>
            <a:r>
              <a:rPr kumimoji="0" lang="en-US" altLang="zh-TW" sz="1400" b="1" i="0" u="none" strike="noStrike" cap="none" normalizeH="0" dirty="0" smtClean="0">
                <a:ln>
                  <a:noFill/>
                </a:ln>
                <a:solidFill>
                  <a:schemeClr val="bg2"/>
                </a:solidFill>
                <a:effectLst/>
                <a:latin typeface="Arial" charset="0"/>
              </a:rPr>
              <a:t> Fund Performance</a:t>
            </a:r>
          </a:p>
        </p:txBody>
      </p:sp>
      <p:sp>
        <p:nvSpPr>
          <p:cNvPr id="29" name="圓角矩形 28"/>
          <p:cNvSpPr/>
          <p:nvPr/>
        </p:nvSpPr>
        <p:spPr bwMode="auto">
          <a:xfrm>
            <a:off x="6263841" y="2826780"/>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Management</a:t>
            </a:r>
            <a:r>
              <a:rPr lang="en-US" altLang="zh-TW" sz="1400" b="1" dirty="0">
                <a:solidFill>
                  <a:schemeClr val="bg2"/>
                </a:solidFill>
                <a:latin typeface="Arial" charset="0"/>
              </a:rPr>
              <a:t> </a:t>
            </a:r>
            <a:r>
              <a:rPr lang="en-US" altLang="zh-TW" sz="1400" b="1" dirty="0" smtClean="0">
                <a:solidFill>
                  <a:schemeClr val="bg2"/>
                </a:solidFill>
                <a:latin typeface="Arial" charset="0"/>
              </a:rPr>
              <a:t>&amp;</a:t>
            </a:r>
          </a:p>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Transaction Fee</a:t>
            </a:r>
            <a:endParaRPr kumimoji="0" lang="zh-TW" altLang="en-US" sz="1400" b="1" i="0" u="none" strike="noStrike" cap="none" normalizeH="0" baseline="0" dirty="0" smtClean="0">
              <a:ln>
                <a:noFill/>
              </a:ln>
              <a:solidFill>
                <a:schemeClr val="bg2"/>
              </a:solidFill>
              <a:effectLst/>
              <a:latin typeface="Arial" charset="0"/>
            </a:endParaRPr>
          </a:p>
        </p:txBody>
      </p:sp>
      <p:sp>
        <p:nvSpPr>
          <p:cNvPr id="30" name="圓角矩形 29"/>
          <p:cNvSpPr/>
          <p:nvPr/>
        </p:nvSpPr>
        <p:spPr bwMode="auto">
          <a:xfrm>
            <a:off x="6263841" y="371171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Month Reactive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Customer</a:t>
            </a:r>
            <a:r>
              <a:rPr kumimoji="0" lang="en-US" altLang="zh-TW" sz="1400" b="1" i="0" u="none" strike="noStrike" cap="none" normalizeH="0" dirty="0" smtClean="0">
                <a:ln>
                  <a:noFill/>
                </a:ln>
                <a:solidFill>
                  <a:schemeClr val="bg2"/>
                </a:solidFill>
                <a:effectLst/>
                <a:latin typeface="Arial" charset="0"/>
              </a:rPr>
              <a:t> </a:t>
            </a:r>
            <a:endParaRPr kumimoji="0" lang="zh-TW" altLang="en-US" sz="1400" b="1" i="0" u="none" strike="noStrike" cap="none" normalizeH="0" baseline="0" dirty="0" smtClean="0">
              <a:ln>
                <a:noFill/>
              </a:ln>
              <a:solidFill>
                <a:schemeClr val="bg2"/>
              </a:solidFill>
              <a:effectLst/>
              <a:latin typeface="Arial" charset="0"/>
            </a:endParaRPr>
          </a:p>
        </p:txBody>
      </p:sp>
      <p:sp>
        <p:nvSpPr>
          <p:cNvPr id="31" name="圓角矩形 30"/>
          <p:cNvSpPr/>
          <p:nvPr/>
        </p:nvSpPr>
        <p:spPr bwMode="auto">
          <a:xfrm>
            <a:off x="6263841" y="4618318"/>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Sales &amp; Customer Contact Report</a:t>
            </a:r>
            <a:endParaRPr kumimoji="0" lang="zh-TW" altLang="en-US" sz="1400" b="1" i="0" u="none" strike="noStrike" cap="none" normalizeH="0" baseline="0" dirty="0" smtClean="0">
              <a:ln>
                <a:noFill/>
              </a:ln>
              <a:solidFill>
                <a:schemeClr val="bg2"/>
              </a:solidFill>
              <a:effectLst/>
              <a:latin typeface="Arial" charset="0"/>
            </a:endParaRPr>
          </a:p>
        </p:txBody>
      </p:sp>
      <p:sp>
        <p:nvSpPr>
          <p:cNvPr id="32" name="圓角矩形 31"/>
          <p:cNvSpPr/>
          <p:nvPr/>
        </p:nvSpPr>
        <p:spPr bwMode="auto">
          <a:xfrm>
            <a:off x="7984508" y="459580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Offshore</a:t>
            </a:r>
            <a:r>
              <a:rPr kumimoji="0" lang="en-US" altLang="zh-TW" sz="1400" b="1" i="0" u="none" strike="noStrike" cap="none" normalizeH="0" dirty="0" smtClean="0">
                <a:ln>
                  <a:noFill/>
                </a:ln>
                <a:solidFill>
                  <a:schemeClr val="bg2"/>
                </a:solidFill>
                <a:effectLst/>
                <a:latin typeface="Arial" charset="0"/>
              </a:rPr>
              <a:t> Fund by Company</a:t>
            </a:r>
            <a:endParaRPr kumimoji="0" lang="zh-TW" altLang="en-US" sz="1400" b="1" i="0" u="none" strike="noStrike" cap="none" normalizeH="0" baseline="0" dirty="0" smtClean="0">
              <a:ln>
                <a:noFill/>
              </a:ln>
              <a:solidFill>
                <a:schemeClr val="bg2"/>
              </a:solidFill>
              <a:effectLst/>
              <a:latin typeface="Arial" charset="0"/>
            </a:endParaRPr>
          </a:p>
        </p:txBody>
      </p:sp>
      <p:sp>
        <p:nvSpPr>
          <p:cNvPr id="20" name="矩形 19"/>
          <p:cNvSpPr/>
          <p:nvPr/>
        </p:nvSpPr>
        <p:spPr bwMode="auto">
          <a:xfrm>
            <a:off x="367367" y="3503983"/>
            <a:ext cx="3566293" cy="1579122"/>
          </a:xfrm>
          <a:prstGeom prst="rect">
            <a:avLst/>
          </a:prstGeom>
          <a:noFill/>
          <a:ln w="5715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34" name="圓角矩形 33"/>
          <p:cNvSpPr/>
          <p:nvPr/>
        </p:nvSpPr>
        <p:spPr bwMode="auto">
          <a:xfrm>
            <a:off x="8001417" y="454308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err="1" smtClean="0">
                <a:ln>
                  <a:noFill/>
                </a:ln>
                <a:solidFill>
                  <a:schemeClr val="bg2"/>
                </a:solidFill>
                <a:effectLst/>
                <a:latin typeface="Arial" charset="0"/>
              </a:rPr>
              <a:t>Foc</a:t>
            </a:r>
            <a:r>
              <a:rPr kumimoji="0" lang="en-US" altLang="zh-TW" sz="1400" b="1" i="0" u="none" strike="noStrike" cap="none" normalizeH="0" dirty="0" smtClean="0">
                <a:ln>
                  <a:noFill/>
                </a:ln>
                <a:solidFill>
                  <a:schemeClr val="bg2"/>
                </a:solidFill>
                <a:effectLst/>
                <a:latin typeface="Arial" charset="0"/>
              </a:rPr>
              <a:t> &amp; Pro Fund Performance </a:t>
            </a:r>
            <a:endParaRPr kumimoji="0" lang="zh-TW" altLang="en-US" sz="1400" b="1" i="0" u="none" strike="noStrike" cap="none" normalizeH="0" baseline="0" dirty="0" smtClean="0">
              <a:ln>
                <a:noFill/>
              </a:ln>
              <a:solidFill>
                <a:schemeClr val="bg2"/>
              </a:solidFill>
              <a:effectLst/>
              <a:latin typeface="Arial" charset="0"/>
            </a:endParaRPr>
          </a:p>
        </p:txBody>
      </p:sp>
    </p:spTree>
    <p:extLst>
      <p:ext uri="{BB962C8B-B14F-4D97-AF65-F5344CB8AC3E}">
        <p14:creationId xmlns:p14="http://schemas.microsoft.com/office/powerpoint/2010/main" val="1557019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8</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latin typeface="Arial" charset="0"/>
              </a:rPr>
              <a:t>Sales Report </a:t>
            </a:r>
            <a:r>
              <a:rPr lang="en-US" altLang="zh-TW" dirty="0" smtClean="0">
                <a:latin typeface="Arial" charset="0"/>
              </a:rPr>
              <a:t>&amp; Sales </a:t>
            </a:r>
            <a:r>
              <a:rPr lang="en-US" altLang="zh-TW" dirty="0">
                <a:latin typeface="Arial" charset="0"/>
              </a:rPr>
              <a:t>Performance </a:t>
            </a:r>
            <a:endParaRPr lang="zh-TW" altLang="en-US" dirty="0"/>
          </a:p>
        </p:txBody>
      </p:sp>
      <p:sp>
        <p:nvSpPr>
          <p:cNvPr id="5" name="圓柱 4"/>
          <p:cNvSpPr/>
          <p:nvPr/>
        </p:nvSpPr>
        <p:spPr bwMode="auto">
          <a:xfrm>
            <a:off x="1431546" y="952819"/>
            <a:ext cx="1440160" cy="145054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Sales Assistance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Arial" charset="0"/>
              </a:rPr>
              <a:t>Database</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7" name="向右箭號 6"/>
          <p:cNvSpPr/>
          <p:nvPr/>
        </p:nvSpPr>
        <p:spPr bwMode="auto">
          <a:xfrm rot="5400000">
            <a:off x="1711582" y="2755460"/>
            <a:ext cx="880089"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8" name="矩形 7"/>
          <p:cNvSpPr/>
          <p:nvPr/>
        </p:nvSpPr>
        <p:spPr>
          <a:xfrm>
            <a:off x="1295838" y="2525653"/>
            <a:ext cx="747320" cy="646331"/>
          </a:xfrm>
          <a:prstGeom prst="rect">
            <a:avLst/>
          </a:prstGeom>
        </p:spPr>
        <p:txBody>
          <a:bodyPr wrap="none">
            <a:spAutoFit/>
          </a:bodyPr>
          <a:lstStyle/>
          <a:p>
            <a:pPr algn="ctr" eaLnBrk="0" fontAlgn="base" hangingPunct="0">
              <a:spcBef>
                <a:spcPct val="0"/>
              </a:spcBef>
              <a:spcAft>
                <a:spcPct val="0"/>
              </a:spcAft>
            </a:pPr>
            <a:r>
              <a:rPr lang="en-US" altLang="zh-TW" sz="1200" b="1" dirty="0">
                <a:latin typeface="Arial" charset="0"/>
              </a:rPr>
              <a:t>Extract </a:t>
            </a:r>
            <a:endParaRPr lang="en-US" altLang="zh-TW" sz="1200" b="1" dirty="0" smtClean="0">
              <a:latin typeface="Arial" charset="0"/>
            </a:endParaRPr>
          </a:p>
          <a:p>
            <a:pPr algn="ctr" eaLnBrk="0" fontAlgn="base" hangingPunct="0">
              <a:spcBef>
                <a:spcPct val="0"/>
              </a:spcBef>
              <a:spcAft>
                <a:spcPct val="0"/>
              </a:spcAft>
            </a:pPr>
            <a:r>
              <a:rPr lang="en-US" altLang="zh-TW" sz="1200" b="1" dirty="0" smtClean="0">
                <a:latin typeface="Arial" charset="0"/>
              </a:rPr>
              <a:t>Excel </a:t>
            </a:r>
          </a:p>
          <a:p>
            <a:pPr algn="ctr" eaLnBrk="0" fontAlgn="base" hangingPunct="0">
              <a:spcBef>
                <a:spcPct val="0"/>
              </a:spcBef>
              <a:spcAft>
                <a:spcPct val="0"/>
              </a:spcAft>
            </a:pPr>
            <a:r>
              <a:rPr lang="en-US" altLang="zh-TW" sz="1200" b="1" dirty="0" smtClean="0">
                <a:latin typeface="Arial" charset="0"/>
              </a:rPr>
              <a:t>Data</a:t>
            </a:r>
            <a:endParaRPr lang="zh-TW" altLang="en-US" sz="1200" b="1" dirty="0" err="1">
              <a:latin typeface="Arial" charset="0"/>
            </a:endParaRPr>
          </a:p>
        </p:txBody>
      </p:sp>
      <p:pic>
        <p:nvPicPr>
          <p:cNvPr id="10"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765143" y="3953114"/>
            <a:ext cx="1278015" cy="7452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教學] Excel VBA 錄製巨集，免寫程式也可自製專屬的爬蟲工具(股票資料為例) | 梅問題．教學網"/>
          <p:cNvPicPr>
            <a:picLocks noChangeAspect="1" noChangeArrowheads="1"/>
          </p:cNvPicPr>
          <p:nvPr/>
        </p:nvPicPr>
        <p:blipFill rotWithShape="1">
          <a:blip r:embed="rId3">
            <a:extLst>
              <a:ext uri="{28A0092B-C50C-407E-A947-70E740481C1C}">
                <a14:useLocalDpi xmlns:a14="http://schemas.microsoft.com/office/drawing/2010/main" val="0"/>
              </a:ext>
            </a:extLst>
          </a:blip>
          <a:srcRect b="32170"/>
          <a:stretch/>
        </p:blipFill>
        <p:spPr bwMode="auto">
          <a:xfrm>
            <a:off x="2362067" y="3893020"/>
            <a:ext cx="1380679" cy="726587"/>
          </a:xfrm>
          <a:prstGeom prst="rect">
            <a:avLst/>
          </a:prstGeom>
          <a:noFill/>
          <a:extLst>
            <a:ext uri="{909E8E84-426E-40DD-AFC4-6F175D3DCCD1}">
              <a14:hiddenFill xmlns:a14="http://schemas.microsoft.com/office/drawing/2010/main">
                <a:solidFill>
                  <a:srgbClr val="FFFFFF"/>
                </a:solidFill>
              </a14:hiddenFill>
            </a:ext>
          </a:extLst>
        </p:spPr>
      </p:pic>
      <p:sp>
        <p:nvSpPr>
          <p:cNvPr id="11" name="左大括弧 10"/>
          <p:cNvSpPr/>
          <p:nvPr/>
        </p:nvSpPr>
        <p:spPr bwMode="auto">
          <a:xfrm rot="5400000">
            <a:off x="1863594" y="4606677"/>
            <a:ext cx="576064" cy="1675016"/>
          </a:xfrm>
          <a:prstGeom prst="leftBrace">
            <a:avLst>
              <a:gd name="adj1" fmla="val 60130"/>
              <a:gd name="adj2" fmla="val 50000"/>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
        <p:nvSpPr>
          <p:cNvPr id="16" name="圓角矩形 15"/>
          <p:cNvSpPr/>
          <p:nvPr/>
        </p:nvSpPr>
        <p:spPr bwMode="auto">
          <a:xfrm>
            <a:off x="582181" y="5805265"/>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a:t>
            </a:r>
          </a:p>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dirty="0" smtClean="0">
                <a:ln>
                  <a:noFill/>
                </a:ln>
                <a:solidFill>
                  <a:schemeClr val="tx1"/>
                </a:solidFill>
                <a:effectLst/>
                <a:latin typeface="Arial" charset="0"/>
              </a:rPr>
              <a:t>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7" name="圓角矩形 16"/>
          <p:cNvSpPr/>
          <p:nvPr/>
        </p:nvSpPr>
        <p:spPr bwMode="auto">
          <a:xfrm>
            <a:off x="2403969" y="5805265"/>
            <a:ext cx="1664772"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altLang="zh-TW" sz="1400" b="1" dirty="0" smtClean="0">
                <a:latin typeface="Arial" charset="0"/>
              </a:rPr>
              <a:t>Calculate Key Performance</a:t>
            </a:r>
            <a:endParaRPr kumimoji="0" lang="zh-TW" altLang="en-US" sz="1400" b="1" i="0" u="none" strike="noStrike" cap="none" normalizeH="0" baseline="0" dirty="0" smtClean="0">
              <a:ln>
                <a:noFill/>
              </a:ln>
              <a:solidFill>
                <a:schemeClr val="tx1"/>
              </a:solidFill>
              <a:effectLst/>
              <a:latin typeface="Arial" charset="0"/>
            </a:endParaRPr>
          </a:p>
        </p:txBody>
      </p:sp>
      <p:sp>
        <p:nvSpPr>
          <p:cNvPr id="18" name="圓角矩形 17"/>
          <p:cNvSpPr/>
          <p:nvPr/>
        </p:nvSpPr>
        <p:spPr bwMode="auto">
          <a:xfrm>
            <a:off x="5806442" y="980187"/>
            <a:ext cx="2353658"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Calculate</a:t>
            </a:r>
            <a:r>
              <a:rPr kumimoji="0" lang="en-US" altLang="zh-TW" sz="1400" b="1" i="0" u="none" strike="noStrike" cap="none" normalizeH="0" dirty="0" smtClean="0">
                <a:ln>
                  <a:noFill/>
                </a:ln>
                <a:solidFill>
                  <a:schemeClr val="tx1"/>
                </a:solidFill>
                <a:effectLst/>
                <a:latin typeface="Arial" charset="0"/>
              </a:rPr>
              <a:t> Key Performance </a:t>
            </a:r>
            <a:endParaRPr kumimoji="0" lang="zh-TW" altLang="en-US" sz="1400" b="1" i="0" u="none" strike="noStrike" cap="none" normalizeH="0" baseline="0" dirty="0" smtClean="0">
              <a:ln>
                <a:noFill/>
              </a:ln>
              <a:solidFill>
                <a:schemeClr val="tx1"/>
              </a:solidFill>
              <a:effectLst/>
              <a:latin typeface="Arial" charset="0"/>
            </a:endParaRPr>
          </a:p>
        </p:txBody>
      </p:sp>
      <p:sp>
        <p:nvSpPr>
          <p:cNvPr id="19" name="圓角矩形 18"/>
          <p:cNvSpPr/>
          <p:nvPr/>
        </p:nvSpPr>
        <p:spPr bwMode="auto">
          <a:xfrm>
            <a:off x="4402238" y="1667779"/>
            <a:ext cx="5328592" cy="3672408"/>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22" name="圓角矩形 21"/>
          <p:cNvSpPr/>
          <p:nvPr/>
        </p:nvSpPr>
        <p:spPr bwMode="auto">
          <a:xfrm>
            <a:off x="4653037" y="185093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R/C</a:t>
            </a:r>
            <a:endParaRPr kumimoji="0" lang="zh-TW" altLang="en-US" sz="1400" b="1" i="0" u="none" strike="noStrike" cap="none" normalizeH="0" baseline="0" dirty="0" smtClean="0">
              <a:ln>
                <a:noFill/>
              </a:ln>
              <a:solidFill>
                <a:schemeClr val="bg2"/>
              </a:solidFill>
              <a:effectLst/>
              <a:latin typeface="Arial" charset="0"/>
            </a:endParaRPr>
          </a:p>
        </p:txBody>
      </p:sp>
      <p:sp>
        <p:nvSpPr>
          <p:cNvPr id="23" name="圓角矩形 22"/>
          <p:cNvSpPr/>
          <p:nvPr/>
        </p:nvSpPr>
        <p:spPr bwMode="auto">
          <a:xfrm>
            <a:off x="4640351" y="2770946"/>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AUM</a:t>
            </a:r>
            <a:endParaRPr kumimoji="0" lang="zh-TW" altLang="en-US" sz="1400" b="1" i="0" u="none" strike="noStrike" cap="none" normalizeH="0" baseline="0" dirty="0" smtClean="0">
              <a:ln>
                <a:noFill/>
              </a:ln>
              <a:solidFill>
                <a:schemeClr val="bg2"/>
              </a:solidFill>
              <a:effectLst/>
              <a:latin typeface="Arial" charset="0"/>
            </a:endParaRPr>
          </a:p>
        </p:txBody>
      </p:sp>
      <p:sp>
        <p:nvSpPr>
          <p:cNvPr id="24" name="圓角矩形 23"/>
          <p:cNvSpPr/>
          <p:nvPr/>
        </p:nvSpPr>
        <p:spPr bwMode="auto">
          <a:xfrm>
            <a:off x="4640351" y="367041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Revenue</a:t>
            </a:r>
            <a:endParaRPr kumimoji="0" lang="zh-TW" altLang="en-US" sz="1400" b="1" i="0" u="none" strike="noStrike" cap="none" normalizeH="0" baseline="0" dirty="0" smtClean="0">
              <a:ln>
                <a:noFill/>
              </a:ln>
              <a:solidFill>
                <a:schemeClr val="bg2"/>
              </a:solidFill>
              <a:effectLst/>
              <a:latin typeface="Arial" charset="0"/>
            </a:endParaRPr>
          </a:p>
        </p:txBody>
      </p:sp>
      <p:sp>
        <p:nvSpPr>
          <p:cNvPr id="26" name="圓角矩形 25"/>
          <p:cNvSpPr/>
          <p:nvPr/>
        </p:nvSpPr>
        <p:spPr bwMode="auto">
          <a:xfrm>
            <a:off x="7987542" y="2733445"/>
            <a:ext cx="1516048"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AVG AUM </a:t>
            </a:r>
            <a:r>
              <a:rPr lang="zh-TW" altLang="en-US" sz="1400" b="1" dirty="0">
                <a:solidFill>
                  <a:schemeClr val="bg2"/>
                </a:solidFill>
                <a:latin typeface="Arial" charset="0"/>
              </a:rPr>
              <a:t>近</a:t>
            </a:r>
            <a:r>
              <a:rPr lang="en-US" altLang="zh-TW" sz="1400" b="1" dirty="0">
                <a:solidFill>
                  <a:schemeClr val="bg2"/>
                </a:solidFill>
                <a:latin typeface="Arial" charset="0"/>
              </a:rPr>
              <a:t>3</a:t>
            </a:r>
            <a:r>
              <a:rPr lang="zh-TW" altLang="en-US" sz="1400" b="1" dirty="0">
                <a:solidFill>
                  <a:schemeClr val="bg2"/>
                </a:solidFill>
                <a:latin typeface="Arial" charset="0"/>
              </a:rPr>
              <a:t>年</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27" name="圓角矩形 26"/>
          <p:cNvSpPr/>
          <p:nvPr/>
        </p:nvSpPr>
        <p:spPr bwMode="auto">
          <a:xfrm>
            <a:off x="7981489" y="1871025"/>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Revenue </a:t>
            </a:r>
            <a:r>
              <a:rPr lang="zh-TW" altLang="en-US" sz="1400" b="1" dirty="0">
                <a:solidFill>
                  <a:schemeClr val="bg2"/>
                </a:solidFill>
                <a:latin typeface="Arial" charset="0"/>
              </a:rPr>
              <a:t>近</a:t>
            </a:r>
            <a:r>
              <a:rPr lang="en-US" altLang="zh-TW" sz="1400" b="1" dirty="0">
                <a:solidFill>
                  <a:schemeClr val="bg2"/>
                </a:solidFill>
                <a:latin typeface="Arial" charset="0"/>
              </a:rPr>
              <a:t>3</a:t>
            </a:r>
            <a:r>
              <a:rPr lang="zh-TW" altLang="en-US" sz="1400" b="1" dirty="0">
                <a:solidFill>
                  <a:schemeClr val="bg2"/>
                </a:solidFill>
                <a:latin typeface="Arial" charset="0"/>
              </a:rPr>
              <a:t>年</a:t>
            </a:r>
            <a:r>
              <a:rPr lang="zh-TW" altLang="en-US" sz="1400" b="1" dirty="0" smtClean="0">
                <a:solidFill>
                  <a:schemeClr val="bg2"/>
                </a:solidFill>
                <a:latin typeface="Arial" charset="0"/>
              </a:rPr>
              <a:t>成長率</a:t>
            </a:r>
            <a:endParaRPr kumimoji="0" lang="en-US" altLang="zh-TW" sz="1400" b="1" i="0" u="none" strike="noStrike" cap="none" normalizeH="0" dirty="0" smtClean="0">
              <a:ln>
                <a:noFill/>
              </a:ln>
              <a:solidFill>
                <a:schemeClr val="bg2"/>
              </a:solidFill>
              <a:effectLst/>
              <a:latin typeface="Arial" charset="0"/>
            </a:endParaRPr>
          </a:p>
        </p:txBody>
      </p:sp>
      <p:sp>
        <p:nvSpPr>
          <p:cNvPr id="29" name="圓角矩形 28"/>
          <p:cNvSpPr/>
          <p:nvPr/>
        </p:nvSpPr>
        <p:spPr bwMode="auto">
          <a:xfrm>
            <a:off x="6283461" y="1871025"/>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Revenue </a:t>
            </a:r>
            <a:r>
              <a:rPr lang="zh-TW" altLang="en-US" sz="1400" b="1" dirty="0">
                <a:solidFill>
                  <a:schemeClr val="bg2"/>
                </a:solidFill>
                <a:latin typeface="Arial" charset="0"/>
              </a:rPr>
              <a:t>近期</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30" name="圓角矩形 29"/>
          <p:cNvSpPr/>
          <p:nvPr/>
        </p:nvSpPr>
        <p:spPr bwMode="auto">
          <a:xfrm>
            <a:off x="6283461" y="2755959"/>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AVG AUM </a:t>
            </a:r>
            <a:r>
              <a:rPr lang="zh-TW" altLang="en-US" sz="1400" b="1" dirty="0">
                <a:solidFill>
                  <a:schemeClr val="bg2"/>
                </a:solidFill>
                <a:latin typeface="Arial" charset="0"/>
              </a:rPr>
              <a:t>近期</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31" name="圓角矩形 30"/>
          <p:cNvSpPr/>
          <p:nvPr/>
        </p:nvSpPr>
        <p:spPr bwMode="auto">
          <a:xfrm>
            <a:off x="6341530" y="3662112"/>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a:solidFill>
                  <a:schemeClr val="bg2"/>
                </a:solidFill>
                <a:latin typeface="Arial" charset="0"/>
              </a:rPr>
              <a:t>申贖人數 </a:t>
            </a:r>
            <a:endParaRPr kumimoji="0" lang="zh-TW" altLang="en-US" sz="1400" b="1" i="0" u="none" strike="noStrike" cap="none" normalizeH="0" baseline="0" dirty="0" smtClean="0">
              <a:ln>
                <a:noFill/>
              </a:ln>
              <a:solidFill>
                <a:schemeClr val="bg2"/>
              </a:solidFill>
              <a:effectLst/>
              <a:latin typeface="Arial" charset="0"/>
            </a:endParaRPr>
          </a:p>
        </p:txBody>
      </p:sp>
      <p:sp>
        <p:nvSpPr>
          <p:cNvPr id="20" name="矩形 19"/>
          <p:cNvSpPr/>
          <p:nvPr/>
        </p:nvSpPr>
        <p:spPr bwMode="auto">
          <a:xfrm>
            <a:off x="367367" y="3503983"/>
            <a:ext cx="3566293" cy="1579122"/>
          </a:xfrm>
          <a:prstGeom prst="rect">
            <a:avLst/>
          </a:prstGeom>
          <a:noFill/>
          <a:ln w="5715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34" name="圓角矩形 33"/>
          <p:cNvSpPr/>
          <p:nvPr/>
        </p:nvSpPr>
        <p:spPr bwMode="auto">
          <a:xfrm>
            <a:off x="8037638" y="3647252"/>
            <a:ext cx="1465951"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a:solidFill>
                  <a:schemeClr val="bg2"/>
                </a:solidFill>
                <a:latin typeface="Arial" charset="0"/>
              </a:rPr>
              <a:t>申贖金</a:t>
            </a:r>
            <a:r>
              <a:rPr lang="zh-TW" altLang="en-US" sz="1400" b="1" dirty="0" smtClean="0">
                <a:solidFill>
                  <a:schemeClr val="bg2"/>
                </a:solidFill>
                <a:latin typeface="Arial" charset="0"/>
              </a:rPr>
              <a:t>額</a:t>
            </a:r>
            <a:endParaRPr kumimoji="0" lang="zh-TW" altLang="en-US" sz="1400" b="1" i="0" u="none" strike="noStrike" cap="none" normalizeH="0" baseline="0" dirty="0" smtClean="0">
              <a:ln>
                <a:noFill/>
              </a:ln>
              <a:solidFill>
                <a:schemeClr val="bg2"/>
              </a:solidFill>
              <a:effectLst/>
              <a:latin typeface="Arial" charset="0"/>
            </a:endParaRPr>
          </a:p>
        </p:txBody>
      </p:sp>
      <p:sp>
        <p:nvSpPr>
          <p:cNvPr id="25" name="圓角矩形 24"/>
          <p:cNvSpPr/>
          <p:nvPr/>
        </p:nvSpPr>
        <p:spPr bwMode="auto">
          <a:xfrm>
            <a:off x="4640351" y="4537208"/>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smtClean="0">
                <a:solidFill>
                  <a:schemeClr val="bg2"/>
                </a:solidFill>
                <a:latin typeface="Arial" charset="0"/>
              </a:rPr>
              <a:t>帳</a:t>
            </a:r>
            <a:r>
              <a:rPr lang="zh-TW" altLang="en-US" sz="1400" b="1" dirty="0">
                <a:solidFill>
                  <a:schemeClr val="bg2"/>
                </a:solidFill>
                <a:latin typeface="Arial" charset="0"/>
              </a:rPr>
              <a:t>上客戶數 </a:t>
            </a:r>
            <a:endParaRPr kumimoji="0" lang="zh-TW" altLang="en-US" sz="1400" b="1" i="0" u="none" strike="noStrike" cap="none" normalizeH="0" baseline="0" dirty="0" smtClean="0">
              <a:ln>
                <a:noFill/>
              </a:ln>
              <a:solidFill>
                <a:schemeClr val="bg2"/>
              </a:solidFill>
              <a:effectLst/>
              <a:latin typeface="Arial" charset="0"/>
            </a:endParaRPr>
          </a:p>
        </p:txBody>
      </p:sp>
      <p:sp>
        <p:nvSpPr>
          <p:cNvPr id="28" name="圓角矩形 27"/>
          <p:cNvSpPr/>
          <p:nvPr/>
        </p:nvSpPr>
        <p:spPr bwMode="auto">
          <a:xfrm>
            <a:off x="6372114" y="4521722"/>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kumimoji="0" lang="en-US" altLang="zh-TW" sz="1400" b="1" i="0" u="none" strike="noStrike" cap="none" normalizeH="0" baseline="0" dirty="0" smtClean="0">
                <a:ln>
                  <a:noFill/>
                </a:ln>
                <a:solidFill>
                  <a:schemeClr val="bg2"/>
                </a:solidFill>
                <a:effectLst/>
                <a:latin typeface="Arial" charset="0"/>
              </a:rPr>
              <a:t>New</a:t>
            </a:r>
            <a:r>
              <a:rPr kumimoji="0" lang="en-US" altLang="zh-TW" sz="1400" b="1" i="0" u="none" strike="noStrike" cap="none" normalizeH="0" dirty="0" smtClean="0">
                <a:ln>
                  <a:noFill/>
                </a:ln>
                <a:solidFill>
                  <a:schemeClr val="bg2"/>
                </a:solidFill>
                <a:effectLst/>
                <a:latin typeface="Arial" charset="0"/>
              </a:rPr>
              <a:t> Account</a:t>
            </a:r>
            <a:endParaRPr kumimoji="0" lang="zh-TW" altLang="en-US" sz="1400" b="1" i="0" u="none" strike="noStrike" cap="none" normalizeH="0" baseline="0" dirty="0" smtClean="0">
              <a:ln>
                <a:noFill/>
              </a:ln>
              <a:solidFill>
                <a:schemeClr val="bg2"/>
              </a:solidFill>
              <a:effectLst/>
              <a:latin typeface="Arial" charset="0"/>
            </a:endParaRPr>
          </a:p>
        </p:txBody>
      </p:sp>
      <p:sp>
        <p:nvSpPr>
          <p:cNvPr id="33" name="圓角矩形 32"/>
          <p:cNvSpPr/>
          <p:nvPr/>
        </p:nvSpPr>
        <p:spPr bwMode="auto">
          <a:xfrm>
            <a:off x="8037638" y="4496206"/>
            <a:ext cx="1465951"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New Reactive</a:t>
            </a:r>
            <a:endParaRPr kumimoji="0" lang="zh-TW" altLang="en-US" sz="1400" b="1" i="0" u="none" strike="noStrike" cap="none" normalizeH="0" baseline="0" dirty="0" smtClean="0">
              <a:ln>
                <a:noFill/>
              </a:ln>
              <a:solidFill>
                <a:schemeClr val="bg2"/>
              </a:solidFill>
              <a:effectLst/>
              <a:latin typeface="Arial" charset="0"/>
            </a:endParaRPr>
          </a:p>
        </p:txBody>
      </p:sp>
      <p:sp>
        <p:nvSpPr>
          <p:cNvPr id="36" name="圓角矩形 35"/>
          <p:cNvSpPr/>
          <p:nvPr/>
        </p:nvSpPr>
        <p:spPr bwMode="auto">
          <a:xfrm>
            <a:off x="5316552" y="6050853"/>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US" altLang="zh-TW" sz="1400" b="1" dirty="0" smtClean="0">
                <a:latin typeface="Arial" charset="0"/>
              </a:rPr>
              <a:t>Sales </a:t>
            </a:r>
          </a:p>
          <a:p>
            <a:pPr marR="0" algn="ctr" defTabSz="914400" rtl="0" eaLnBrk="0" fontAlgn="base" latinLnBrk="0" hangingPunct="0">
              <a:lnSpc>
                <a:spcPct val="100000"/>
              </a:lnSpc>
              <a:spcBef>
                <a:spcPct val="0"/>
              </a:spcBef>
              <a:spcAft>
                <a:spcPct val="0"/>
              </a:spcAft>
              <a:buClrTx/>
              <a:buSzTx/>
              <a:tabLst/>
            </a:pPr>
            <a:r>
              <a:rPr lang="en-US" altLang="zh-TW" sz="1400" b="1" dirty="0" smtClean="0">
                <a:latin typeface="Arial" charset="0"/>
              </a:rPr>
              <a:t>Values</a:t>
            </a:r>
            <a:endParaRPr kumimoji="0" lang="en-US" altLang="zh-TW" sz="1400" b="1" i="0" u="none" strike="noStrike" cap="none" normalizeH="0" dirty="0" smtClean="0">
              <a:ln>
                <a:noFill/>
              </a:ln>
              <a:solidFill>
                <a:schemeClr val="tx1"/>
              </a:solidFill>
              <a:effectLst/>
              <a:latin typeface="Arial" charset="0"/>
            </a:endParaRPr>
          </a:p>
        </p:txBody>
      </p:sp>
      <p:sp>
        <p:nvSpPr>
          <p:cNvPr id="37" name="圓角矩形 36"/>
          <p:cNvSpPr/>
          <p:nvPr/>
        </p:nvSpPr>
        <p:spPr bwMode="auto">
          <a:xfrm>
            <a:off x="7349487" y="6050853"/>
            <a:ext cx="1922785"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Client</a:t>
            </a:r>
            <a:r>
              <a:rPr kumimoji="0" lang="en-US" altLang="zh-TW" sz="1400" b="1" i="0" u="none" strike="noStrike" cap="none" normalizeH="0" dirty="0" smtClean="0">
                <a:ln>
                  <a:noFill/>
                </a:ln>
                <a:solidFill>
                  <a:schemeClr val="tx1"/>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dirty="0" smtClean="0">
                <a:ln>
                  <a:noFill/>
                </a:ln>
                <a:solidFill>
                  <a:schemeClr val="tx1"/>
                </a:solidFill>
                <a:effectLst/>
                <a:latin typeface="Arial" charset="0"/>
              </a:rPr>
              <a:t>Development</a:t>
            </a:r>
            <a:endParaRPr kumimoji="0" lang="zh-TW" altLang="en-US" sz="1400" b="1" i="0" u="none" strike="noStrike" cap="none" normalizeH="0" baseline="0" dirty="0" smtClean="0">
              <a:ln>
                <a:noFill/>
              </a:ln>
              <a:solidFill>
                <a:schemeClr val="tx1"/>
              </a:solidFill>
              <a:effectLst/>
              <a:latin typeface="Arial" charset="0"/>
            </a:endParaRPr>
          </a:p>
        </p:txBody>
      </p:sp>
      <p:sp>
        <p:nvSpPr>
          <p:cNvPr id="38" name="左大括弧 37"/>
          <p:cNvSpPr/>
          <p:nvPr/>
        </p:nvSpPr>
        <p:spPr bwMode="auto">
          <a:xfrm rot="5400000">
            <a:off x="7009869" y="4567825"/>
            <a:ext cx="679235" cy="2276228"/>
          </a:xfrm>
          <a:prstGeom prst="leftBrace">
            <a:avLst>
              <a:gd name="adj1" fmla="val 55027"/>
              <a:gd name="adj2" fmla="val 54464"/>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Tree>
    <p:extLst>
      <p:ext uri="{BB962C8B-B14F-4D97-AF65-F5344CB8AC3E}">
        <p14:creationId xmlns:p14="http://schemas.microsoft.com/office/powerpoint/2010/main" val="1672933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905_Nomura SITE template">
  <a:themeElements>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fontScheme name="Nomura SITE">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7642816A3386FE4CA07E29EC6C09089C" ma:contentTypeVersion="0" ma:contentTypeDescription="建立新的文件。" ma:contentTypeScope="" ma:versionID="9271a606df30044e9cfbaf8125dd805e">
  <xsd:schema xmlns:xsd="http://www.w3.org/2001/XMLSchema" xmlns:xs="http://www.w3.org/2001/XMLSchema" xmlns:p="http://schemas.microsoft.com/office/2006/metadata/properties" targetNamespace="http://schemas.microsoft.com/office/2006/metadata/properties" ma:root="true" ma:fieldsID="0d6edddc00996549d4a35e321cdf2d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11D79F-D356-4D45-B10E-64F7A21D31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B85C3D1-29D5-4E51-BC35-151D0A2B955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0406914-7FCE-438E-9E99-6359698734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201905_Nomura SITE template</Template>
  <TotalTime>14955</TotalTime>
  <Words>1755</Words>
  <Application>Microsoft Office PowerPoint</Application>
  <PresentationFormat>A4 紙張 (210x297 公釐)</PresentationFormat>
  <Paragraphs>486</Paragraphs>
  <Slides>33</Slides>
  <Notes>2</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33</vt:i4>
      </vt:variant>
    </vt:vector>
  </HeadingPairs>
  <TitlesOfParts>
    <vt:vector size="45" baseType="lpstr">
      <vt:lpstr>Arial Unicode MS</vt:lpstr>
      <vt:lpstr>微软雅黑</vt:lpstr>
      <vt:lpstr>微軟正黑體</vt:lpstr>
      <vt:lpstr>新細明體</vt:lpstr>
      <vt:lpstr>Arial</vt:lpstr>
      <vt:lpstr>Arial</vt:lpstr>
      <vt:lpstr>Calibri</vt:lpstr>
      <vt:lpstr>Cambria Math</vt:lpstr>
      <vt:lpstr>Symbol</vt:lpstr>
      <vt:lpstr>Wingdings</vt:lpstr>
      <vt:lpstr>201905_Nomura SITE template</vt:lpstr>
      <vt:lpstr>工作表</vt:lpstr>
      <vt:lpstr>Direct Business Intern Project Summary Report</vt:lpstr>
      <vt:lpstr>Task Overview</vt:lpstr>
      <vt:lpstr>PowerPoint 簡報</vt:lpstr>
      <vt:lpstr>EDD 態樣報表過濾</vt:lpstr>
      <vt:lpstr>EDD 客戶交易分析</vt:lpstr>
      <vt:lpstr>EDD 客戶交易分析</vt:lpstr>
      <vt:lpstr>PowerPoint 簡報</vt:lpstr>
      <vt:lpstr>Sales Report &amp; Sales Performance </vt:lpstr>
      <vt:lpstr>Sales Report &amp; Sales Performance </vt:lpstr>
      <vt:lpstr>Customer Portfolio (Not yet Finish)</vt:lpstr>
      <vt:lpstr>Customer Portfolio (Not yet Finish)</vt:lpstr>
      <vt:lpstr>PowerPoint 簡報</vt:lpstr>
      <vt:lpstr>定期定額 , 定期不定額 , 智能定期不定額</vt:lpstr>
      <vt:lpstr>智能演算法--定期不定額</vt:lpstr>
      <vt:lpstr>KDJ  計算方式 - RSV  </vt:lpstr>
      <vt:lpstr>KDJ  計算方式 - KD  </vt:lpstr>
      <vt:lpstr>Example : 0050.TW</vt:lpstr>
      <vt:lpstr>Example : 0050.TW</vt:lpstr>
      <vt:lpstr>Some KDJ Strategy Drawback</vt:lpstr>
      <vt:lpstr>Data Difference Between  Active Management Fund And Exchange Traded Fund</vt:lpstr>
      <vt:lpstr>Mapping Equation to Nomura’s Fund</vt:lpstr>
      <vt:lpstr>Example : 野村優質</vt:lpstr>
      <vt:lpstr>Example : 野村優質</vt:lpstr>
      <vt:lpstr>Performance Compare During  : 2020/01 ~ 2020/06 </vt:lpstr>
      <vt:lpstr>PowerPoint 簡報</vt:lpstr>
      <vt:lpstr>Big EC  Monthly Report Outline </vt:lpstr>
      <vt:lpstr>Quick Overview with Data Visualization</vt:lpstr>
      <vt:lpstr>Top 5 Funds of Onshore ILP contracts</vt:lpstr>
      <vt:lpstr>基金觀測站 Crawler</vt:lpstr>
      <vt:lpstr>Offshore Top 20 Fund Analysis</vt:lpstr>
      <vt:lpstr>Offshore Top 20 Fund Analysis</vt:lpstr>
      <vt:lpstr>Basic Data Analysis Procedure</vt:lpstr>
      <vt:lpstr>Thank you for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Citty Chang 張蕙芬</dc:creator>
  <cp:lastModifiedBy>Andy Hsu 許恩嘉</cp:lastModifiedBy>
  <cp:revision>479</cp:revision>
  <cp:lastPrinted>2020-12-23T11:30:35Z</cp:lastPrinted>
  <dcterms:created xsi:type="dcterms:W3CDTF">2019-07-29T06:37:59Z</dcterms:created>
  <dcterms:modified xsi:type="dcterms:W3CDTF">2022-05-31T07:07:18Z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0x0101007642816A3386FE4CA07E29EC6C09089C</vt:lpwstr>
  </property>
</Properties>
</file>